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359" r:id="rId3"/>
    <p:sldId id="365" r:id="rId4"/>
    <p:sldId id="396" r:id="rId5"/>
    <p:sldId id="373" r:id="rId6"/>
    <p:sldId id="408" r:id="rId7"/>
    <p:sldId id="398" r:id="rId8"/>
    <p:sldId id="387" r:id="rId9"/>
    <p:sldId id="401" r:id="rId10"/>
    <p:sldId id="402" r:id="rId11"/>
    <p:sldId id="403" r:id="rId12"/>
    <p:sldId id="399" r:id="rId13"/>
    <p:sldId id="404" r:id="rId14"/>
    <p:sldId id="405" r:id="rId15"/>
    <p:sldId id="410" r:id="rId16"/>
    <p:sldId id="411" r:id="rId17"/>
    <p:sldId id="406" r:id="rId18"/>
    <p:sldId id="386" r:id="rId19"/>
    <p:sldId id="400" r:id="rId20"/>
    <p:sldId id="394" r:id="rId21"/>
    <p:sldId id="393" r:id="rId22"/>
    <p:sldId id="362" r:id="rId23"/>
    <p:sldId id="409" r:id="rId24"/>
    <p:sldId id="397" r:id="rId25"/>
    <p:sldId id="395" r:id="rId26"/>
    <p:sldId id="378" r:id="rId27"/>
    <p:sldId id="390" r:id="rId28"/>
    <p:sldId id="381" r:id="rId29"/>
    <p:sldId id="388" r:id="rId30"/>
    <p:sldId id="380" r:id="rId31"/>
    <p:sldId id="392" r:id="rId32"/>
    <p:sldId id="382" r:id="rId33"/>
    <p:sldId id="383" r:id="rId34"/>
    <p:sldId id="384" r:id="rId35"/>
    <p:sldId id="377" r:id="rId36"/>
    <p:sldId id="385" r:id="rId37"/>
    <p:sldId id="40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6600"/>
    <a:srgbClr val="800000"/>
    <a:srgbClr val="FF3300"/>
    <a:srgbClr val="CCCC00"/>
    <a:srgbClr val="969696"/>
    <a:srgbClr val="66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374" autoAdjust="0"/>
  </p:normalViewPr>
  <p:slideViewPr>
    <p:cSldViewPr snapToGrid="0">
      <p:cViewPr varScale="1">
        <p:scale>
          <a:sx n="84" d="100"/>
          <a:sy n="8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bg1"/>
                </a:solidFill>
              </a:rPr>
              <a:t>Funder Types as % of Global Index</a:t>
            </a:r>
          </a:p>
        </c:rich>
      </c:tx>
      <c:layout>
        <c:manualLayout>
          <c:xMode val="edge"/>
          <c:yMode val="edge"/>
          <c:x val="0.1914159450882307"/>
          <c:y val="1.219153139813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156556908301309"/>
          <c:y val="0.13347433750042764"/>
          <c:w val="0.40857261539068301"/>
          <c:h val="0.673982569517621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Sponsor Types as % of Index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7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A2F8-435C-A997-CF55D6B57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A2F8-435C-A997-CF55D6B57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A2F8-435C-A997-CF55D6B57547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A2F8-435C-A997-CF55D6B57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A2F8-435C-A997-CF55D6B57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B-A2F8-435C-A997-CF55D6B575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D-A2F8-435C-A997-CF55D6B575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F-A2F8-435C-A997-CF55D6B5754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11-A2F8-435C-A997-CF55D6B575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Professional Society or Assoc</c:v>
                </c:pt>
                <c:pt idx="1">
                  <c:v>Private Foundation/Nonprofit</c:v>
                </c:pt>
                <c:pt idx="2">
                  <c:v>US Federal Govt</c:v>
                </c:pt>
                <c:pt idx="3">
                  <c:v>National Govt, Non-US</c:v>
                </c:pt>
                <c:pt idx="4">
                  <c:v>Academic Institution</c:v>
                </c:pt>
                <c:pt idx="5">
                  <c:v>Public Sector, National</c:v>
                </c:pt>
                <c:pt idx="6">
                  <c:v>State, Province, Local Govt</c:v>
                </c:pt>
                <c:pt idx="7">
                  <c:v>Commercial/Private Sector</c:v>
                </c:pt>
                <c:pt idx="8">
                  <c:v>Multinational Org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25.3</c:v>
                </c:pt>
                <c:pt idx="1">
                  <c:v>24.8</c:v>
                </c:pt>
                <c:pt idx="2">
                  <c:v>14.1</c:v>
                </c:pt>
                <c:pt idx="3">
                  <c:v>13.7</c:v>
                </c:pt>
                <c:pt idx="4">
                  <c:v>8.6999999999999993</c:v>
                </c:pt>
                <c:pt idx="5">
                  <c:v>6.1</c:v>
                </c:pt>
                <c:pt idx="6">
                  <c:v>4.0999999999999996</c:v>
                </c:pt>
                <c:pt idx="7">
                  <c:v>2.2999999999999998</c:v>
                </c:pt>
                <c:pt idx="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2F8-435C-A997-CF55D6B5754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174277354328821E-2"/>
          <c:y val="0.79220636607553319"/>
          <c:w val="0.92149067981609845"/>
          <c:h val="0.18984771735566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5000"/>
                    <a:shade val="98000"/>
                    <a:satMod val="110000"/>
                    <a:lumMod val="103000"/>
                  </a:schemeClr>
                </a:gs>
                <a:gs pos="50000">
                  <a:schemeClr val="accent1">
                    <a:shade val="85000"/>
                    <a:satMod val="105000"/>
                    <a:lumMod val="100000"/>
                  </a:schemeClr>
                </a:gs>
                <a:gs pos="100000">
                  <a:schemeClr val="accent1">
                    <a:shade val="60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88900" dist="2794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Research: Project Grants &amp; Innovation</c:v>
                </c:pt>
                <c:pt idx="1">
                  <c:v>Scholarships, Training or Bursaries</c:v>
                </c:pt>
                <c:pt idx="2">
                  <c:v>Prize or Award</c:v>
                </c:pt>
                <c:pt idx="3">
                  <c:v>Program or Curriculum Dev. Or Provision</c:v>
                </c:pt>
                <c:pt idx="4">
                  <c:v>Collaboration Opportunities &amp; Networking</c:v>
                </c:pt>
                <c:pt idx="5">
                  <c:v>Travel</c:v>
                </c:pt>
                <c:pt idx="6">
                  <c:v>Conferences, Events or Seminars</c:v>
                </c:pt>
                <c:pt idx="7">
                  <c:v>Equipment or Materials Acquisition or Facility Use</c:v>
                </c:pt>
                <c:pt idx="8">
                  <c:v>Fellowships or Post-doctoral Awards</c:v>
                </c:pt>
                <c:pt idx="9">
                  <c:v>Dissertation or Thesis</c:v>
                </c:pt>
                <c:pt idx="10">
                  <c:v>Artistic Pursuit</c:v>
                </c:pt>
                <c:pt idx="11">
                  <c:v>Industry or Business Funding</c:v>
                </c:pt>
                <c:pt idx="12">
                  <c:v>Publishing or Dissemination</c:v>
                </c:pt>
                <c:pt idx="13">
                  <c:v>Tenders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38.1</c:v>
                </c:pt>
                <c:pt idx="1">
                  <c:v>23.8</c:v>
                </c:pt>
                <c:pt idx="2">
                  <c:v>21.3</c:v>
                </c:pt>
                <c:pt idx="3">
                  <c:v>20.100000000000001</c:v>
                </c:pt>
                <c:pt idx="4">
                  <c:v>9.8000000000000007</c:v>
                </c:pt>
                <c:pt idx="5">
                  <c:v>7.5</c:v>
                </c:pt>
                <c:pt idx="6">
                  <c:v>6.2</c:v>
                </c:pt>
                <c:pt idx="7">
                  <c:v>5.3</c:v>
                </c:pt>
                <c:pt idx="8">
                  <c:v>4.5999999999999996</c:v>
                </c:pt>
                <c:pt idx="9">
                  <c:v>3.3</c:v>
                </c:pt>
                <c:pt idx="10">
                  <c:v>3.1</c:v>
                </c:pt>
                <c:pt idx="11">
                  <c:v>1.3</c:v>
                </c:pt>
                <c:pt idx="12">
                  <c:v>1.1000000000000001</c:v>
                </c:pt>
                <c:pt idx="1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3-40BB-8AD7-2F397BB200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17468360"/>
        <c:axId val="217467968"/>
      </c:barChart>
      <c:catAx>
        <c:axId val="217468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67968"/>
        <c:crosses val="autoZero"/>
        <c:auto val="1"/>
        <c:lblAlgn val="ctr"/>
        <c:lblOffset val="100"/>
        <c:noMultiLvlLbl val="0"/>
      </c:catAx>
      <c:valAx>
        <c:axId val="217467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6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8CCDE-C973-4858-8258-A2C8EF59164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7B58ABC-FA4B-4CC3-89DA-427BB79331B7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Streamline </a:t>
          </a:r>
        </a:p>
        <a:p>
          <a:r>
            <a:rPr lang="en-US" b="1" dirty="0">
              <a:solidFill>
                <a:schemeClr val="bg1"/>
              </a:solidFill>
            </a:rPr>
            <a:t>Grants Business Processes</a:t>
          </a:r>
          <a:endParaRPr lang="en-US" b="1" dirty="0"/>
        </a:p>
      </dgm:t>
    </dgm:pt>
    <dgm:pt modelId="{76DD5E10-F0DE-44F2-83EF-AF04A1C48B00}" type="parTrans" cxnId="{13E488E3-F72D-4840-89BF-1AA3E36ACEBC}">
      <dgm:prSet/>
      <dgm:spPr/>
      <dgm:t>
        <a:bodyPr/>
        <a:lstStyle/>
        <a:p>
          <a:endParaRPr lang="en-US"/>
        </a:p>
      </dgm:t>
    </dgm:pt>
    <dgm:pt modelId="{769DFA68-DB0E-4B24-BD53-37643F2AA2FE}" type="sibTrans" cxnId="{13E488E3-F72D-4840-89BF-1AA3E36ACEBC}">
      <dgm:prSet/>
      <dgm:spPr/>
      <dgm:t>
        <a:bodyPr/>
        <a:lstStyle/>
        <a:p>
          <a:endParaRPr lang="en-US"/>
        </a:p>
      </dgm:t>
    </dgm:pt>
    <dgm:pt modelId="{88F8E3E7-6551-4C6F-BE66-B61E2CBEA311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Automation </a:t>
          </a:r>
        </a:p>
        <a:p>
          <a:r>
            <a:rPr lang="en-US" b="1" dirty="0">
              <a:solidFill>
                <a:schemeClr val="bg1"/>
              </a:solidFill>
            </a:rPr>
            <a:t>&amp; </a:t>
          </a:r>
        </a:p>
        <a:p>
          <a:r>
            <a:rPr lang="en-US" b="1" dirty="0">
              <a:solidFill>
                <a:schemeClr val="bg1"/>
              </a:solidFill>
            </a:rPr>
            <a:t>System Processing</a:t>
          </a:r>
          <a:endParaRPr lang="en-US" b="1" dirty="0"/>
        </a:p>
      </dgm:t>
    </dgm:pt>
    <dgm:pt modelId="{A0413AB3-AAF0-4B8B-B362-285BD30FD86F}" type="parTrans" cxnId="{F6728CFA-F3C9-488C-B218-2D5D3508E8BF}">
      <dgm:prSet/>
      <dgm:spPr/>
      <dgm:t>
        <a:bodyPr/>
        <a:lstStyle/>
        <a:p>
          <a:endParaRPr lang="en-US"/>
        </a:p>
      </dgm:t>
    </dgm:pt>
    <dgm:pt modelId="{C08DD006-244E-410A-9E07-6E4D9328936C}" type="sibTrans" cxnId="{F6728CFA-F3C9-488C-B218-2D5D3508E8BF}">
      <dgm:prSet/>
      <dgm:spPr/>
      <dgm:t>
        <a:bodyPr/>
        <a:lstStyle/>
        <a:p>
          <a:endParaRPr lang="en-US"/>
        </a:p>
      </dgm:t>
    </dgm:pt>
    <dgm:pt modelId="{165BB919-38FE-4CC3-B580-F938EBAE1798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Effective Communication &amp; Training</a:t>
          </a:r>
          <a:endParaRPr lang="en-US" b="1" dirty="0"/>
        </a:p>
      </dgm:t>
    </dgm:pt>
    <dgm:pt modelId="{B2A9B91D-E46B-4C0F-8EEF-0E29317DC206}" type="parTrans" cxnId="{17FC32B1-2B20-4D8D-AA1C-137F40F6C90D}">
      <dgm:prSet/>
      <dgm:spPr/>
      <dgm:t>
        <a:bodyPr/>
        <a:lstStyle/>
        <a:p>
          <a:endParaRPr lang="en-US"/>
        </a:p>
      </dgm:t>
    </dgm:pt>
    <dgm:pt modelId="{9BBB76E5-5F06-432A-818F-7763E11AD959}" type="sibTrans" cxnId="{17FC32B1-2B20-4D8D-AA1C-137F40F6C90D}">
      <dgm:prSet/>
      <dgm:spPr/>
      <dgm:t>
        <a:bodyPr/>
        <a:lstStyle/>
        <a:p>
          <a:endParaRPr lang="en-US"/>
        </a:p>
      </dgm:t>
    </dgm:pt>
    <dgm:pt modelId="{80791BEF-5334-4669-B4D6-87926B7BF602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Realtime Reports &amp; Dashboards</a:t>
          </a:r>
          <a:endParaRPr lang="en-US" b="1" dirty="0"/>
        </a:p>
      </dgm:t>
    </dgm:pt>
    <dgm:pt modelId="{6591DDCE-2F95-47A2-81F8-440FEDCF7E0C}" type="parTrans" cxnId="{613FE4AE-B8B9-4259-835B-8921BEA2B74A}">
      <dgm:prSet/>
      <dgm:spPr/>
      <dgm:t>
        <a:bodyPr/>
        <a:lstStyle/>
        <a:p>
          <a:endParaRPr lang="en-US"/>
        </a:p>
      </dgm:t>
    </dgm:pt>
    <dgm:pt modelId="{E2887D1D-289B-418F-A4CC-BCD69E141B58}" type="sibTrans" cxnId="{613FE4AE-B8B9-4259-835B-8921BEA2B74A}">
      <dgm:prSet/>
      <dgm:spPr/>
      <dgm:t>
        <a:bodyPr/>
        <a:lstStyle/>
        <a:p>
          <a:endParaRPr lang="en-US"/>
        </a:p>
      </dgm:t>
    </dgm:pt>
    <dgm:pt modelId="{8854B910-FB65-43F1-B496-DD963725DF01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Simplify Audit &amp; Compliance Processes</a:t>
          </a:r>
          <a:endParaRPr lang="en-US" b="1" dirty="0"/>
        </a:p>
      </dgm:t>
    </dgm:pt>
    <dgm:pt modelId="{7310DE9D-8B1F-4E02-9286-13C891367ED5}" type="parTrans" cxnId="{49B9D90C-A4B4-448F-82E4-E2E085FA70FD}">
      <dgm:prSet/>
      <dgm:spPr/>
      <dgm:t>
        <a:bodyPr/>
        <a:lstStyle/>
        <a:p>
          <a:endParaRPr lang="en-US"/>
        </a:p>
      </dgm:t>
    </dgm:pt>
    <dgm:pt modelId="{DC4B4D6E-0C5E-417A-903B-E8DACB480A50}" type="sibTrans" cxnId="{49B9D90C-A4B4-448F-82E4-E2E085FA70FD}">
      <dgm:prSet/>
      <dgm:spPr/>
      <dgm:t>
        <a:bodyPr/>
        <a:lstStyle/>
        <a:p>
          <a:endParaRPr lang="en-US"/>
        </a:p>
      </dgm:t>
    </dgm:pt>
    <dgm:pt modelId="{A3EDE46D-4A5F-45C6-B313-3AC160F7A84E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Timely Submission &amp; Deliverables</a:t>
          </a:r>
          <a:endParaRPr lang="en-US" b="1" dirty="0"/>
        </a:p>
      </dgm:t>
    </dgm:pt>
    <dgm:pt modelId="{8DA73346-7149-48BB-B241-F81F2B9BC34C}" type="parTrans" cxnId="{64CF5E6E-0744-4B15-96C6-9B1B7EC6311E}">
      <dgm:prSet/>
      <dgm:spPr/>
      <dgm:t>
        <a:bodyPr/>
        <a:lstStyle/>
        <a:p>
          <a:endParaRPr lang="en-US"/>
        </a:p>
      </dgm:t>
    </dgm:pt>
    <dgm:pt modelId="{E6E12F2D-7894-4631-8E64-299F12E3CFAD}" type="sibTrans" cxnId="{64CF5E6E-0744-4B15-96C6-9B1B7EC6311E}">
      <dgm:prSet/>
      <dgm:spPr/>
      <dgm:t>
        <a:bodyPr/>
        <a:lstStyle/>
        <a:p>
          <a:endParaRPr lang="en-US"/>
        </a:p>
      </dgm:t>
    </dgm:pt>
    <dgm:pt modelId="{24C87473-111A-421B-ABF5-1E36066EBB82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Accounting &amp; Award Life Cycle</a:t>
          </a:r>
          <a:endParaRPr lang="en-US" b="1" dirty="0"/>
        </a:p>
      </dgm:t>
    </dgm:pt>
    <dgm:pt modelId="{04E9EC0A-2407-4CCD-AE47-2614285578B4}" type="parTrans" cxnId="{60455B42-A50C-425D-92D9-4C2FAC49E2C2}">
      <dgm:prSet/>
      <dgm:spPr/>
      <dgm:t>
        <a:bodyPr/>
        <a:lstStyle/>
        <a:p>
          <a:endParaRPr lang="en-US"/>
        </a:p>
      </dgm:t>
    </dgm:pt>
    <dgm:pt modelId="{EC2C3AA0-CB84-434A-9BD8-13331FD2224F}" type="sibTrans" cxnId="{60455B42-A50C-425D-92D9-4C2FAC49E2C2}">
      <dgm:prSet/>
      <dgm:spPr/>
      <dgm:t>
        <a:bodyPr/>
        <a:lstStyle/>
        <a:p>
          <a:endParaRPr lang="en-US"/>
        </a:p>
      </dgm:t>
    </dgm:pt>
    <dgm:pt modelId="{470675B7-C1BD-4B64-887F-200530270E9A}" type="pres">
      <dgm:prSet presAssocID="{91B8CCDE-C973-4858-8258-A2C8EF591649}" presName="compositeShape" presStyleCnt="0">
        <dgm:presLayoutVars>
          <dgm:chMax val="7"/>
          <dgm:dir/>
          <dgm:resizeHandles val="exact"/>
        </dgm:presLayoutVars>
      </dgm:prSet>
      <dgm:spPr/>
    </dgm:pt>
    <dgm:pt modelId="{F1B5A2E4-CA4E-436D-905E-379E8CC505D9}" type="pres">
      <dgm:prSet presAssocID="{91B8CCDE-C973-4858-8258-A2C8EF591649}" presName="wedge1" presStyleLbl="node1" presStyleIdx="0" presStyleCnt="7"/>
      <dgm:spPr/>
      <dgm:t>
        <a:bodyPr/>
        <a:lstStyle/>
        <a:p>
          <a:endParaRPr lang="en-US"/>
        </a:p>
      </dgm:t>
    </dgm:pt>
    <dgm:pt modelId="{E321524F-84A6-4F03-9944-B449324E341E}" type="pres">
      <dgm:prSet presAssocID="{91B8CCDE-C973-4858-8258-A2C8EF591649}" presName="dummy1a" presStyleCnt="0"/>
      <dgm:spPr/>
    </dgm:pt>
    <dgm:pt modelId="{E9091817-8964-4AA2-8D30-66E224CED30D}" type="pres">
      <dgm:prSet presAssocID="{91B8CCDE-C973-4858-8258-A2C8EF591649}" presName="dummy1b" presStyleCnt="0"/>
      <dgm:spPr/>
    </dgm:pt>
    <dgm:pt modelId="{3930EBD5-1909-42B5-988C-0399CB565FEF}" type="pres">
      <dgm:prSet presAssocID="{91B8CCDE-C973-4858-8258-A2C8EF591649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9EC06-F186-4E2C-8C24-F8540D606129}" type="pres">
      <dgm:prSet presAssocID="{91B8CCDE-C973-4858-8258-A2C8EF591649}" presName="wedge2" presStyleLbl="node1" presStyleIdx="1" presStyleCnt="7"/>
      <dgm:spPr/>
      <dgm:t>
        <a:bodyPr/>
        <a:lstStyle/>
        <a:p>
          <a:endParaRPr lang="en-US"/>
        </a:p>
      </dgm:t>
    </dgm:pt>
    <dgm:pt modelId="{C81BA571-73C4-4104-AF85-72E59BDE5356}" type="pres">
      <dgm:prSet presAssocID="{91B8CCDE-C973-4858-8258-A2C8EF591649}" presName="dummy2a" presStyleCnt="0"/>
      <dgm:spPr/>
    </dgm:pt>
    <dgm:pt modelId="{543CCF3D-1623-4356-8339-B43765679E10}" type="pres">
      <dgm:prSet presAssocID="{91B8CCDE-C973-4858-8258-A2C8EF591649}" presName="dummy2b" presStyleCnt="0"/>
      <dgm:spPr/>
    </dgm:pt>
    <dgm:pt modelId="{3A3A6AB2-AED6-4670-9795-30BE9E9613E5}" type="pres">
      <dgm:prSet presAssocID="{91B8CCDE-C973-4858-8258-A2C8EF591649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6CF57-FA01-4F3E-80EB-94CBCC3C48D9}" type="pres">
      <dgm:prSet presAssocID="{91B8CCDE-C973-4858-8258-A2C8EF591649}" presName="wedge3" presStyleLbl="node1" presStyleIdx="2" presStyleCnt="7"/>
      <dgm:spPr/>
      <dgm:t>
        <a:bodyPr/>
        <a:lstStyle/>
        <a:p>
          <a:endParaRPr lang="en-US"/>
        </a:p>
      </dgm:t>
    </dgm:pt>
    <dgm:pt modelId="{6D590DD4-57BF-45E3-8A66-7D3EFC0051FA}" type="pres">
      <dgm:prSet presAssocID="{91B8CCDE-C973-4858-8258-A2C8EF591649}" presName="dummy3a" presStyleCnt="0"/>
      <dgm:spPr/>
    </dgm:pt>
    <dgm:pt modelId="{865B78F3-3261-4D5C-A21D-ED29056E02E6}" type="pres">
      <dgm:prSet presAssocID="{91B8CCDE-C973-4858-8258-A2C8EF591649}" presName="dummy3b" presStyleCnt="0"/>
      <dgm:spPr/>
    </dgm:pt>
    <dgm:pt modelId="{2F4A13EC-0DF6-4FED-8DFE-12CCCF7C220E}" type="pres">
      <dgm:prSet presAssocID="{91B8CCDE-C973-4858-8258-A2C8EF591649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6FC1C-3CB5-40A4-A0AC-479A3E6DF86B}" type="pres">
      <dgm:prSet presAssocID="{91B8CCDE-C973-4858-8258-A2C8EF591649}" presName="wedge4" presStyleLbl="node1" presStyleIdx="3" presStyleCnt="7"/>
      <dgm:spPr/>
      <dgm:t>
        <a:bodyPr/>
        <a:lstStyle/>
        <a:p>
          <a:endParaRPr lang="en-US"/>
        </a:p>
      </dgm:t>
    </dgm:pt>
    <dgm:pt modelId="{77AEEBC9-A9E0-4FB6-AD6B-3BB62871C7B6}" type="pres">
      <dgm:prSet presAssocID="{91B8CCDE-C973-4858-8258-A2C8EF591649}" presName="dummy4a" presStyleCnt="0"/>
      <dgm:spPr/>
    </dgm:pt>
    <dgm:pt modelId="{C2F62F8F-B230-4AFF-855B-819CCD6933BC}" type="pres">
      <dgm:prSet presAssocID="{91B8CCDE-C973-4858-8258-A2C8EF591649}" presName="dummy4b" presStyleCnt="0"/>
      <dgm:spPr/>
    </dgm:pt>
    <dgm:pt modelId="{8286B2E8-4415-4408-AAA1-424A310F3701}" type="pres">
      <dgm:prSet presAssocID="{91B8CCDE-C973-4858-8258-A2C8EF591649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F6CE4-89D8-4E52-B456-BF22AB1BF558}" type="pres">
      <dgm:prSet presAssocID="{91B8CCDE-C973-4858-8258-A2C8EF591649}" presName="wedge5" presStyleLbl="node1" presStyleIdx="4" presStyleCnt="7"/>
      <dgm:spPr/>
      <dgm:t>
        <a:bodyPr/>
        <a:lstStyle/>
        <a:p>
          <a:endParaRPr lang="en-US"/>
        </a:p>
      </dgm:t>
    </dgm:pt>
    <dgm:pt modelId="{2A121B4F-EBBA-4C13-957B-2817270D9D8A}" type="pres">
      <dgm:prSet presAssocID="{91B8CCDE-C973-4858-8258-A2C8EF591649}" presName="dummy5a" presStyleCnt="0"/>
      <dgm:spPr/>
    </dgm:pt>
    <dgm:pt modelId="{3F0FB268-5DCE-4E11-BB77-FF9B9D9A5DA9}" type="pres">
      <dgm:prSet presAssocID="{91B8CCDE-C973-4858-8258-A2C8EF591649}" presName="dummy5b" presStyleCnt="0"/>
      <dgm:spPr/>
    </dgm:pt>
    <dgm:pt modelId="{93941346-67CF-4A97-B953-384651DD92C6}" type="pres">
      <dgm:prSet presAssocID="{91B8CCDE-C973-4858-8258-A2C8EF591649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82385-359D-41F6-AA56-CCFAAAC8D47C}" type="pres">
      <dgm:prSet presAssocID="{91B8CCDE-C973-4858-8258-A2C8EF591649}" presName="wedge6" presStyleLbl="node1" presStyleIdx="5" presStyleCnt="7"/>
      <dgm:spPr/>
      <dgm:t>
        <a:bodyPr/>
        <a:lstStyle/>
        <a:p>
          <a:endParaRPr lang="en-US"/>
        </a:p>
      </dgm:t>
    </dgm:pt>
    <dgm:pt modelId="{E73E395C-3729-4010-BB2E-A448FB5786C9}" type="pres">
      <dgm:prSet presAssocID="{91B8CCDE-C973-4858-8258-A2C8EF591649}" presName="dummy6a" presStyleCnt="0"/>
      <dgm:spPr/>
    </dgm:pt>
    <dgm:pt modelId="{E6FF8EE6-AF4E-41B4-8E01-96CFAC48B12D}" type="pres">
      <dgm:prSet presAssocID="{91B8CCDE-C973-4858-8258-A2C8EF591649}" presName="dummy6b" presStyleCnt="0"/>
      <dgm:spPr/>
    </dgm:pt>
    <dgm:pt modelId="{B7B22857-D779-4B62-8483-78DC51683467}" type="pres">
      <dgm:prSet presAssocID="{91B8CCDE-C973-4858-8258-A2C8EF591649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205A8-48F8-423F-B2FD-15435A7C2CEF}" type="pres">
      <dgm:prSet presAssocID="{91B8CCDE-C973-4858-8258-A2C8EF591649}" presName="wedge7" presStyleLbl="node1" presStyleIdx="6" presStyleCnt="7"/>
      <dgm:spPr/>
      <dgm:t>
        <a:bodyPr/>
        <a:lstStyle/>
        <a:p>
          <a:endParaRPr lang="en-US"/>
        </a:p>
      </dgm:t>
    </dgm:pt>
    <dgm:pt modelId="{20AA7584-7314-43EE-A0EC-3FAF77E9E746}" type="pres">
      <dgm:prSet presAssocID="{91B8CCDE-C973-4858-8258-A2C8EF591649}" presName="dummy7a" presStyleCnt="0"/>
      <dgm:spPr/>
    </dgm:pt>
    <dgm:pt modelId="{5A627611-B6C4-44FA-8461-22D69AC0938B}" type="pres">
      <dgm:prSet presAssocID="{91B8CCDE-C973-4858-8258-A2C8EF591649}" presName="dummy7b" presStyleCnt="0"/>
      <dgm:spPr/>
    </dgm:pt>
    <dgm:pt modelId="{C47073F2-D3D7-402E-9FB2-ACF0C67BF961}" type="pres">
      <dgm:prSet presAssocID="{91B8CCDE-C973-4858-8258-A2C8EF591649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00326-36A1-494A-B5FA-BB60E7403F19}" type="pres">
      <dgm:prSet presAssocID="{769DFA68-DB0E-4B24-BD53-37643F2AA2FE}" presName="arrowWedge1" presStyleLbl="fgSibTrans2D1" presStyleIdx="0" presStyleCnt="7"/>
      <dgm:spPr>
        <a:solidFill>
          <a:srgbClr val="00B0F0"/>
        </a:solidFill>
      </dgm:spPr>
    </dgm:pt>
    <dgm:pt modelId="{A10E5AC6-8CC6-49E2-990A-78847A8C4CC7}" type="pres">
      <dgm:prSet presAssocID="{C08DD006-244E-410A-9E07-6E4D9328936C}" presName="arrowWedge2" presStyleLbl="fgSibTrans2D1" presStyleIdx="1" presStyleCnt="7"/>
      <dgm:spPr>
        <a:solidFill>
          <a:schemeClr val="tx2">
            <a:lumMod val="50000"/>
          </a:schemeClr>
        </a:solidFill>
      </dgm:spPr>
    </dgm:pt>
    <dgm:pt modelId="{306E0D08-5CE7-48FF-AE59-DD872947087F}" type="pres">
      <dgm:prSet presAssocID="{9BBB76E5-5F06-432A-818F-7763E11AD959}" presName="arrowWedge3" presStyleLbl="fgSibTrans2D1" presStyleIdx="2" presStyleCnt="7"/>
      <dgm:spPr>
        <a:solidFill>
          <a:srgbClr val="00B050"/>
        </a:solidFill>
      </dgm:spPr>
    </dgm:pt>
    <dgm:pt modelId="{2F3573B3-BC53-4742-896E-C717ED64717A}" type="pres">
      <dgm:prSet presAssocID="{E2887D1D-289B-418F-A4CC-BCD69E141B58}" presName="arrowWedge4" presStyleLbl="fgSibTrans2D1" presStyleIdx="3" presStyleCnt="7"/>
      <dgm:spPr>
        <a:solidFill>
          <a:schemeClr val="accent2">
            <a:lumMod val="60000"/>
            <a:lumOff val="40000"/>
          </a:schemeClr>
        </a:solidFill>
      </dgm:spPr>
    </dgm:pt>
    <dgm:pt modelId="{63780B21-50CA-435B-9FE7-F25B72F64080}" type="pres">
      <dgm:prSet presAssocID="{DC4B4D6E-0C5E-417A-903B-E8DACB480A50}" presName="arrowWedge5" presStyleLbl="fgSibTrans2D1" presStyleIdx="4" presStyleCnt="7"/>
      <dgm:spPr>
        <a:solidFill>
          <a:schemeClr val="accent4">
            <a:lumMod val="60000"/>
            <a:lumOff val="40000"/>
          </a:schemeClr>
        </a:solidFill>
      </dgm:spPr>
    </dgm:pt>
    <dgm:pt modelId="{F27FA084-82AF-4ADF-8EA9-7F8B08BBC8C1}" type="pres">
      <dgm:prSet presAssocID="{E6E12F2D-7894-4631-8E64-299F12E3CFAD}" presName="arrowWedge6" presStyleLbl="fgSibTrans2D1" presStyleIdx="5" presStyleCnt="7"/>
      <dgm:spPr/>
    </dgm:pt>
    <dgm:pt modelId="{3C5ECF22-BCB4-41E2-91D2-790A22491C3A}" type="pres">
      <dgm:prSet presAssocID="{EC2C3AA0-CB84-434A-9BD8-13331FD2224F}" presName="arrowWedge7" presStyleLbl="fgSibTrans2D1" presStyleIdx="6" presStyleCnt="7"/>
      <dgm:spPr>
        <a:solidFill>
          <a:srgbClr val="C00000"/>
        </a:solidFill>
      </dgm:spPr>
    </dgm:pt>
  </dgm:ptLst>
  <dgm:cxnLst>
    <dgm:cxn modelId="{138B4256-4B48-4830-A791-0D6F2D7D3066}" type="presOf" srcId="{67B58ABC-FA4B-4CC3-89DA-427BB79331B7}" destId="{F1B5A2E4-CA4E-436D-905E-379E8CC505D9}" srcOrd="0" destOrd="0" presId="urn:microsoft.com/office/officeart/2005/8/layout/cycle8"/>
    <dgm:cxn modelId="{13E488E3-F72D-4840-89BF-1AA3E36ACEBC}" srcId="{91B8CCDE-C973-4858-8258-A2C8EF591649}" destId="{67B58ABC-FA4B-4CC3-89DA-427BB79331B7}" srcOrd="0" destOrd="0" parTransId="{76DD5E10-F0DE-44F2-83EF-AF04A1C48B00}" sibTransId="{769DFA68-DB0E-4B24-BD53-37643F2AA2FE}"/>
    <dgm:cxn modelId="{17FC32B1-2B20-4D8D-AA1C-137F40F6C90D}" srcId="{91B8CCDE-C973-4858-8258-A2C8EF591649}" destId="{165BB919-38FE-4CC3-B580-F938EBAE1798}" srcOrd="2" destOrd="0" parTransId="{B2A9B91D-E46B-4C0F-8EEF-0E29317DC206}" sibTransId="{9BBB76E5-5F06-432A-818F-7763E11AD959}"/>
    <dgm:cxn modelId="{49B9D90C-A4B4-448F-82E4-E2E085FA70FD}" srcId="{91B8CCDE-C973-4858-8258-A2C8EF591649}" destId="{8854B910-FB65-43F1-B496-DD963725DF01}" srcOrd="4" destOrd="0" parTransId="{7310DE9D-8B1F-4E02-9286-13C891367ED5}" sibTransId="{DC4B4D6E-0C5E-417A-903B-E8DACB480A50}"/>
    <dgm:cxn modelId="{16A22AD5-BF1C-4FED-98C6-8828E49AB447}" type="presOf" srcId="{91B8CCDE-C973-4858-8258-A2C8EF591649}" destId="{470675B7-C1BD-4B64-887F-200530270E9A}" srcOrd="0" destOrd="0" presId="urn:microsoft.com/office/officeart/2005/8/layout/cycle8"/>
    <dgm:cxn modelId="{4346FAA7-3633-4F10-8972-A183F37F5381}" type="presOf" srcId="{80791BEF-5334-4669-B4D6-87926B7BF602}" destId="{1566FC1C-3CB5-40A4-A0AC-479A3E6DF86B}" srcOrd="0" destOrd="0" presId="urn:microsoft.com/office/officeart/2005/8/layout/cycle8"/>
    <dgm:cxn modelId="{E28D7274-20CA-41BF-AB75-650DD0FAAB48}" type="presOf" srcId="{67B58ABC-FA4B-4CC3-89DA-427BB79331B7}" destId="{3930EBD5-1909-42B5-988C-0399CB565FEF}" srcOrd="1" destOrd="0" presId="urn:microsoft.com/office/officeart/2005/8/layout/cycle8"/>
    <dgm:cxn modelId="{CC68DD0D-245B-4C7B-9F03-A8C83E95F34A}" type="presOf" srcId="{80791BEF-5334-4669-B4D6-87926B7BF602}" destId="{8286B2E8-4415-4408-AAA1-424A310F3701}" srcOrd="1" destOrd="0" presId="urn:microsoft.com/office/officeart/2005/8/layout/cycle8"/>
    <dgm:cxn modelId="{E0AE53DF-050F-4E7E-A4A6-2C841A7FD157}" type="presOf" srcId="{24C87473-111A-421B-ABF5-1E36066EBB82}" destId="{861205A8-48F8-423F-B2FD-15435A7C2CEF}" srcOrd="0" destOrd="0" presId="urn:microsoft.com/office/officeart/2005/8/layout/cycle8"/>
    <dgm:cxn modelId="{60455B42-A50C-425D-92D9-4C2FAC49E2C2}" srcId="{91B8CCDE-C973-4858-8258-A2C8EF591649}" destId="{24C87473-111A-421B-ABF5-1E36066EBB82}" srcOrd="6" destOrd="0" parTransId="{04E9EC0A-2407-4CCD-AE47-2614285578B4}" sibTransId="{EC2C3AA0-CB84-434A-9BD8-13331FD2224F}"/>
    <dgm:cxn modelId="{28517E74-DD5B-4A8D-BE04-EAEBA7D8F672}" type="presOf" srcId="{88F8E3E7-6551-4C6F-BE66-B61E2CBEA311}" destId="{8309EC06-F186-4E2C-8C24-F8540D606129}" srcOrd="0" destOrd="0" presId="urn:microsoft.com/office/officeart/2005/8/layout/cycle8"/>
    <dgm:cxn modelId="{38183DC3-C6C8-4425-B996-E90B39364218}" type="presOf" srcId="{8854B910-FB65-43F1-B496-DD963725DF01}" destId="{93941346-67CF-4A97-B953-384651DD92C6}" srcOrd="1" destOrd="0" presId="urn:microsoft.com/office/officeart/2005/8/layout/cycle8"/>
    <dgm:cxn modelId="{613FE4AE-B8B9-4259-835B-8921BEA2B74A}" srcId="{91B8CCDE-C973-4858-8258-A2C8EF591649}" destId="{80791BEF-5334-4669-B4D6-87926B7BF602}" srcOrd="3" destOrd="0" parTransId="{6591DDCE-2F95-47A2-81F8-440FEDCF7E0C}" sibTransId="{E2887D1D-289B-418F-A4CC-BCD69E141B58}"/>
    <dgm:cxn modelId="{6AD6379C-26F4-4025-9CFF-7DA88F0BA27A}" type="presOf" srcId="{24C87473-111A-421B-ABF5-1E36066EBB82}" destId="{C47073F2-D3D7-402E-9FB2-ACF0C67BF961}" srcOrd="1" destOrd="0" presId="urn:microsoft.com/office/officeart/2005/8/layout/cycle8"/>
    <dgm:cxn modelId="{64CF5E6E-0744-4B15-96C6-9B1B7EC6311E}" srcId="{91B8CCDE-C973-4858-8258-A2C8EF591649}" destId="{A3EDE46D-4A5F-45C6-B313-3AC160F7A84E}" srcOrd="5" destOrd="0" parTransId="{8DA73346-7149-48BB-B241-F81F2B9BC34C}" sibTransId="{E6E12F2D-7894-4631-8E64-299F12E3CFAD}"/>
    <dgm:cxn modelId="{3D83B421-9CE1-4F93-AA90-273873A36EE6}" type="presOf" srcId="{88F8E3E7-6551-4C6F-BE66-B61E2CBEA311}" destId="{3A3A6AB2-AED6-4670-9795-30BE9E9613E5}" srcOrd="1" destOrd="0" presId="urn:microsoft.com/office/officeart/2005/8/layout/cycle8"/>
    <dgm:cxn modelId="{3FC571BC-8659-4089-9569-7BD08216EFF6}" type="presOf" srcId="{8854B910-FB65-43F1-B496-DD963725DF01}" destId="{D36F6CE4-89D8-4E52-B456-BF22AB1BF558}" srcOrd="0" destOrd="0" presId="urn:microsoft.com/office/officeart/2005/8/layout/cycle8"/>
    <dgm:cxn modelId="{A8058789-C741-4A66-9DE6-5B1E8F40553C}" type="presOf" srcId="{165BB919-38FE-4CC3-B580-F938EBAE1798}" destId="{2F4A13EC-0DF6-4FED-8DFE-12CCCF7C220E}" srcOrd="1" destOrd="0" presId="urn:microsoft.com/office/officeart/2005/8/layout/cycle8"/>
    <dgm:cxn modelId="{45DC8E54-4C21-4DF5-9581-E606E51881D9}" type="presOf" srcId="{A3EDE46D-4A5F-45C6-B313-3AC160F7A84E}" destId="{B7B22857-D779-4B62-8483-78DC51683467}" srcOrd="1" destOrd="0" presId="urn:microsoft.com/office/officeart/2005/8/layout/cycle8"/>
    <dgm:cxn modelId="{F6728CFA-F3C9-488C-B218-2D5D3508E8BF}" srcId="{91B8CCDE-C973-4858-8258-A2C8EF591649}" destId="{88F8E3E7-6551-4C6F-BE66-B61E2CBEA311}" srcOrd="1" destOrd="0" parTransId="{A0413AB3-AAF0-4B8B-B362-285BD30FD86F}" sibTransId="{C08DD006-244E-410A-9E07-6E4D9328936C}"/>
    <dgm:cxn modelId="{A6601979-1577-4366-87FB-DF25B0C4C8FB}" type="presOf" srcId="{165BB919-38FE-4CC3-B580-F938EBAE1798}" destId="{8E76CF57-FA01-4F3E-80EB-94CBCC3C48D9}" srcOrd="0" destOrd="0" presId="urn:microsoft.com/office/officeart/2005/8/layout/cycle8"/>
    <dgm:cxn modelId="{A8A8DED8-E158-4ADD-8E2F-3584C3F3DF85}" type="presOf" srcId="{A3EDE46D-4A5F-45C6-B313-3AC160F7A84E}" destId="{90B82385-359D-41F6-AA56-CCFAAAC8D47C}" srcOrd="0" destOrd="0" presId="urn:microsoft.com/office/officeart/2005/8/layout/cycle8"/>
    <dgm:cxn modelId="{90910BD1-BC56-4874-B3AD-B293A40395C6}" type="presParOf" srcId="{470675B7-C1BD-4B64-887F-200530270E9A}" destId="{F1B5A2E4-CA4E-436D-905E-379E8CC505D9}" srcOrd="0" destOrd="0" presId="urn:microsoft.com/office/officeart/2005/8/layout/cycle8"/>
    <dgm:cxn modelId="{0A0B17B1-128C-4EA9-A41B-A4FAAD8A3158}" type="presParOf" srcId="{470675B7-C1BD-4B64-887F-200530270E9A}" destId="{E321524F-84A6-4F03-9944-B449324E341E}" srcOrd="1" destOrd="0" presId="urn:microsoft.com/office/officeart/2005/8/layout/cycle8"/>
    <dgm:cxn modelId="{A7B71C58-6589-4401-AC5A-063719456664}" type="presParOf" srcId="{470675B7-C1BD-4B64-887F-200530270E9A}" destId="{E9091817-8964-4AA2-8D30-66E224CED30D}" srcOrd="2" destOrd="0" presId="urn:microsoft.com/office/officeart/2005/8/layout/cycle8"/>
    <dgm:cxn modelId="{64953105-B2A3-4573-86A3-1344618FAFA8}" type="presParOf" srcId="{470675B7-C1BD-4B64-887F-200530270E9A}" destId="{3930EBD5-1909-42B5-988C-0399CB565FEF}" srcOrd="3" destOrd="0" presId="urn:microsoft.com/office/officeart/2005/8/layout/cycle8"/>
    <dgm:cxn modelId="{492B8EBA-2E37-4E52-B0F5-41A00F84147B}" type="presParOf" srcId="{470675B7-C1BD-4B64-887F-200530270E9A}" destId="{8309EC06-F186-4E2C-8C24-F8540D606129}" srcOrd="4" destOrd="0" presId="urn:microsoft.com/office/officeart/2005/8/layout/cycle8"/>
    <dgm:cxn modelId="{FC055CB9-E769-4E91-8975-3A1B0B83F4FC}" type="presParOf" srcId="{470675B7-C1BD-4B64-887F-200530270E9A}" destId="{C81BA571-73C4-4104-AF85-72E59BDE5356}" srcOrd="5" destOrd="0" presId="urn:microsoft.com/office/officeart/2005/8/layout/cycle8"/>
    <dgm:cxn modelId="{509B218D-9DC1-45E8-809D-89591C6228F3}" type="presParOf" srcId="{470675B7-C1BD-4B64-887F-200530270E9A}" destId="{543CCF3D-1623-4356-8339-B43765679E10}" srcOrd="6" destOrd="0" presId="urn:microsoft.com/office/officeart/2005/8/layout/cycle8"/>
    <dgm:cxn modelId="{2C93FE55-64A9-40D6-913B-432CA667ECE5}" type="presParOf" srcId="{470675B7-C1BD-4B64-887F-200530270E9A}" destId="{3A3A6AB2-AED6-4670-9795-30BE9E9613E5}" srcOrd="7" destOrd="0" presId="urn:microsoft.com/office/officeart/2005/8/layout/cycle8"/>
    <dgm:cxn modelId="{52E5938A-3ABA-4A04-828F-F88E3FAA3311}" type="presParOf" srcId="{470675B7-C1BD-4B64-887F-200530270E9A}" destId="{8E76CF57-FA01-4F3E-80EB-94CBCC3C48D9}" srcOrd="8" destOrd="0" presId="urn:microsoft.com/office/officeart/2005/8/layout/cycle8"/>
    <dgm:cxn modelId="{0ED8608E-F420-4966-B8E1-EF48D72B62A5}" type="presParOf" srcId="{470675B7-C1BD-4B64-887F-200530270E9A}" destId="{6D590DD4-57BF-45E3-8A66-7D3EFC0051FA}" srcOrd="9" destOrd="0" presId="urn:microsoft.com/office/officeart/2005/8/layout/cycle8"/>
    <dgm:cxn modelId="{DCDB735D-0D22-46F7-ABAB-EB2E00FDAF2B}" type="presParOf" srcId="{470675B7-C1BD-4B64-887F-200530270E9A}" destId="{865B78F3-3261-4D5C-A21D-ED29056E02E6}" srcOrd="10" destOrd="0" presId="urn:microsoft.com/office/officeart/2005/8/layout/cycle8"/>
    <dgm:cxn modelId="{5DB440F3-B8A8-4CF9-AD09-4408DDB8A78B}" type="presParOf" srcId="{470675B7-C1BD-4B64-887F-200530270E9A}" destId="{2F4A13EC-0DF6-4FED-8DFE-12CCCF7C220E}" srcOrd="11" destOrd="0" presId="urn:microsoft.com/office/officeart/2005/8/layout/cycle8"/>
    <dgm:cxn modelId="{D817967E-C688-41B6-BE21-83378D34366A}" type="presParOf" srcId="{470675B7-C1BD-4B64-887F-200530270E9A}" destId="{1566FC1C-3CB5-40A4-A0AC-479A3E6DF86B}" srcOrd="12" destOrd="0" presId="urn:microsoft.com/office/officeart/2005/8/layout/cycle8"/>
    <dgm:cxn modelId="{0723B85F-1F33-437B-8578-18CF7AA31006}" type="presParOf" srcId="{470675B7-C1BD-4B64-887F-200530270E9A}" destId="{77AEEBC9-A9E0-4FB6-AD6B-3BB62871C7B6}" srcOrd="13" destOrd="0" presId="urn:microsoft.com/office/officeart/2005/8/layout/cycle8"/>
    <dgm:cxn modelId="{17A468CC-E5FA-4991-B9DD-7BAE6C10453E}" type="presParOf" srcId="{470675B7-C1BD-4B64-887F-200530270E9A}" destId="{C2F62F8F-B230-4AFF-855B-819CCD6933BC}" srcOrd="14" destOrd="0" presId="urn:microsoft.com/office/officeart/2005/8/layout/cycle8"/>
    <dgm:cxn modelId="{176236C8-7E36-41B0-9D3E-848FEBE603BC}" type="presParOf" srcId="{470675B7-C1BD-4B64-887F-200530270E9A}" destId="{8286B2E8-4415-4408-AAA1-424A310F3701}" srcOrd="15" destOrd="0" presId="urn:microsoft.com/office/officeart/2005/8/layout/cycle8"/>
    <dgm:cxn modelId="{CB68603C-C1B3-4E6C-B29D-DFE2278A328E}" type="presParOf" srcId="{470675B7-C1BD-4B64-887F-200530270E9A}" destId="{D36F6CE4-89D8-4E52-B456-BF22AB1BF558}" srcOrd="16" destOrd="0" presId="urn:microsoft.com/office/officeart/2005/8/layout/cycle8"/>
    <dgm:cxn modelId="{2C636296-EA3B-410A-8E84-AFA1DFFD25FA}" type="presParOf" srcId="{470675B7-C1BD-4B64-887F-200530270E9A}" destId="{2A121B4F-EBBA-4C13-957B-2817270D9D8A}" srcOrd="17" destOrd="0" presId="urn:microsoft.com/office/officeart/2005/8/layout/cycle8"/>
    <dgm:cxn modelId="{9581AFBB-D9D4-48CD-AC8E-126F8067C1F7}" type="presParOf" srcId="{470675B7-C1BD-4B64-887F-200530270E9A}" destId="{3F0FB268-5DCE-4E11-BB77-FF9B9D9A5DA9}" srcOrd="18" destOrd="0" presId="urn:microsoft.com/office/officeart/2005/8/layout/cycle8"/>
    <dgm:cxn modelId="{1B071D6E-10DD-40F7-B61B-62E9A890F174}" type="presParOf" srcId="{470675B7-C1BD-4B64-887F-200530270E9A}" destId="{93941346-67CF-4A97-B953-384651DD92C6}" srcOrd="19" destOrd="0" presId="urn:microsoft.com/office/officeart/2005/8/layout/cycle8"/>
    <dgm:cxn modelId="{DAF0E9D1-52FA-4764-B1FC-637FD9E845E6}" type="presParOf" srcId="{470675B7-C1BD-4B64-887F-200530270E9A}" destId="{90B82385-359D-41F6-AA56-CCFAAAC8D47C}" srcOrd="20" destOrd="0" presId="urn:microsoft.com/office/officeart/2005/8/layout/cycle8"/>
    <dgm:cxn modelId="{4757B067-688B-4A07-8825-EE1E9029527B}" type="presParOf" srcId="{470675B7-C1BD-4B64-887F-200530270E9A}" destId="{E73E395C-3729-4010-BB2E-A448FB5786C9}" srcOrd="21" destOrd="0" presId="urn:microsoft.com/office/officeart/2005/8/layout/cycle8"/>
    <dgm:cxn modelId="{EF750C2D-B6AE-4253-BC94-BDB4DF558872}" type="presParOf" srcId="{470675B7-C1BD-4B64-887F-200530270E9A}" destId="{E6FF8EE6-AF4E-41B4-8E01-96CFAC48B12D}" srcOrd="22" destOrd="0" presId="urn:microsoft.com/office/officeart/2005/8/layout/cycle8"/>
    <dgm:cxn modelId="{F5F90130-5C86-4AB5-922C-D2192767CA8F}" type="presParOf" srcId="{470675B7-C1BD-4B64-887F-200530270E9A}" destId="{B7B22857-D779-4B62-8483-78DC51683467}" srcOrd="23" destOrd="0" presId="urn:microsoft.com/office/officeart/2005/8/layout/cycle8"/>
    <dgm:cxn modelId="{978694D0-27BE-453C-9EDD-C528823A7B4A}" type="presParOf" srcId="{470675B7-C1BD-4B64-887F-200530270E9A}" destId="{861205A8-48F8-423F-B2FD-15435A7C2CEF}" srcOrd="24" destOrd="0" presId="urn:microsoft.com/office/officeart/2005/8/layout/cycle8"/>
    <dgm:cxn modelId="{A3F72B3B-06CE-4392-9AD9-172716F49F6D}" type="presParOf" srcId="{470675B7-C1BD-4B64-887F-200530270E9A}" destId="{20AA7584-7314-43EE-A0EC-3FAF77E9E746}" srcOrd="25" destOrd="0" presId="urn:microsoft.com/office/officeart/2005/8/layout/cycle8"/>
    <dgm:cxn modelId="{43832043-0E54-486F-B696-DA17AAB3BB81}" type="presParOf" srcId="{470675B7-C1BD-4B64-887F-200530270E9A}" destId="{5A627611-B6C4-44FA-8461-22D69AC0938B}" srcOrd="26" destOrd="0" presId="urn:microsoft.com/office/officeart/2005/8/layout/cycle8"/>
    <dgm:cxn modelId="{FE74EAB9-2D18-42E0-B8E2-BFD3587FBB3E}" type="presParOf" srcId="{470675B7-C1BD-4B64-887F-200530270E9A}" destId="{C47073F2-D3D7-402E-9FB2-ACF0C67BF961}" srcOrd="27" destOrd="0" presId="urn:microsoft.com/office/officeart/2005/8/layout/cycle8"/>
    <dgm:cxn modelId="{EECBA629-E806-4D21-AACE-A34E88F29DD3}" type="presParOf" srcId="{470675B7-C1BD-4B64-887F-200530270E9A}" destId="{81900326-36A1-494A-B5FA-BB60E7403F19}" srcOrd="28" destOrd="0" presId="urn:microsoft.com/office/officeart/2005/8/layout/cycle8"/>
    <dgm:cxn modelId="{448FE516-838F-49BB-8D30-26AD50CAF9F0}" type="presParOf" srcId="{470675B7-C1BD-4B64-887F-200530270E9A}" destId="{A10E5AC6-8CC6-49E2-990A-78847A8C4CC7}" srcOrd="29" destOrd="0" presId="urn:microsoft.com/office/officeart/2005/8/layout/cycle8"/>
    <dgm:cxn modelId="{6138E7EF-B217-4E6F-843A-834D0F4BA9B6}" type="presParOf" srcId="{470675B7-C1BD-4B64-887F-200530270E9A}" destId="{306E0D08-5CE7-48FF-AE59-DD872947087F}" srcOrd="30" destOrd="0" presId="urn:microsoft.com/office/officeart/2005/8/layout/cycle8"/>
    <dgm:cxn modelId="{83BB03AB-1540-461B-AE4F-08B3545B60C9}" type="presParOf" srcId="{470675B7-C1BD-4B64-887F-200530270E9A}" destId="{2F3573B3-BC53-4742-896E-C717ED64717A}" srcOrd="31" destOrd="0" presId="urn:microsoft.com/office/officeart/2005/8/layout/cycle8"/>
    <dgm:cxn modelId="{6884507C-893B-42D1-8860-57399B618AC1}" type="presParOf" srcId="{470675B7-C1BD-4B64-887F-200530270E9A}" destId="{63780B21-50CA-435B-9FE7-F25B72F64080}" srcOrd="32" destOrd="0" presId="urn:microsoft.com/office/officeart/2005/8/layout/cycle8"/>
    <dgm:cxn modelId="{81FBE72C-3B78-4F48-B8D1-88541AB120E3}" type="presParOf" srcId="{470675B7-C1BD-4B64-887F-200530270E9A}" destId="{F27FA084-82AF-4ADF-8EA9-7F8B08BBC8C1}" srcOrd="33" destOrd="0" presId="urn:microsoft.com/office/officeart/2005/8/layout/cycle8"/>
    <dgm:cxn modelId="{DA6DA9DA-6B79-4A1E-88BE-5B32EB72D1FD}" type="presParOf" srcId="{470675B7-C1BD-4B64-887F-200530270E9A}" destId="{3C5ECF22-BCB4-41E2-91D2-790A22491C3A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8CCDE-C973-4858-8258-A2C8EF59164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B58ABC-FA4B-4CC3-89DA-427BB79331B7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Process</a:t>
          </a:r>
          <a:endParaRPr lang="en-US" b="1" dirty="0"/>
        </a:p>
      </dgm:t>
    </dgm:pt>
    <dgm:pt modelId="{76DD5E10-F0DE-44F2-83EF-AF04A1C48B00}" type="parTrans" cxnId="{13E488E3-F72D-4840-89BF-1AA3E36ACEBC}">
      <dgm:prSet/>
      <dgm:spPr/>
      <dgm:t>
        <a:bodyPr/>
        <a:lstStyle/>
        <a:p>
          <a:endParaRPr lang="en-US"/>
        </a:p>
      </dgm:t>
    </dgm:pt>
    <dgm:pt modelId="{769DFA68-DB0E-4B24-BD53-37643F2AA2FE}" type="sibTrans" cxnId="{13E488E3-F72D-4840-89BF-1AA3E36ACEBC}">
      <dgm:prSet/>
      <dgm:spPr/>
      <dgm:t>
        <a:bodyPr/>
        <a:lstStyle/>
        <a:p>
          <a:endParaRPr lang="en-US"/>
        </a:p>
      </dgm:t>
    </dgm:pt>
    <dgm:pt modelId="{165BB919-38FE-4CC3-B580-F938EBAE1798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Service</a:t>
          </a:r>
          <a:endParaRPr lang="en-US" b="1" dirty="0"/>
        </a:p>
      </dgm:t>
    </dgm:pt>
    <dgm:pt modelId="{B2A9B91D-E46B-4C0F-8EEF-0E29317DC206}" type="parTrans" cxnId="{17FC32B1-2B20-4D8D-AA1C-137F40F6C90D}">
      <dgm:prSet/>
      <dgm:spPr/>
      <dgm:t>
        <a:bodyPr/>
        <a:lstStyle/>
        <a:p>
          <a:endParaRPr lang="en-US"/>
        </a:p>
      </dgm:t>
    </dgm:pt>
    <dgm:pt modelId="{9BBB76E5-5F06-432A-818F-7763E11AD959}" type="sibTrans" cxnId="{17FC32B1-2B20-4D8D-AA1C-137F40F6C90D}">
      <dgm:prSet/>
      <dgm:spPr/>
      <dgm:t>
        <a:bodyPr/>
        <a:lstStyle/>
        <a:p>
          <a:endParaRPr lang="en-US"/>
        </a:p>
      </dgm:t>
    </dgm:pt>
    <dgm:pt modelId="{80791BEF-5334-4669-B4D6-87926B7BF602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rgbClr val="FF0000"/>
              </a:solidFill>
            </a:rPr>
            <a:t>Technology*</a:t>
          </a:r>
        </a:p>
      </dgm:t>
    </dgm:pt>
    <dgm:pt modelId="{6591DDCE-2F95-47A2-81F8-440FEDCF7E0C}" type="parTrans" cxnId="{613FE4AE-B8B9-4259-835B-8921BEA2B74A}">
      <dgm:prSet/>
      <dgm:spPr/>
      <dgm:t>
        <a:bodyPr/>
        <a:lstStyle/>
        <a:p>
          <a:endParaRPr lang="en-US"/>
        </a:p>
      </dgm:t>
    </dgm:pt>
    <dgm:pt modelId="{E2887D1D-289B-418F-A4CC-BCD69E141B58}" type="sibTrans" cxnId="{613FE4AE-B8B9-4259-835B-8921BEA2B74A}">
      <dgm:prSet/>
      <dgm:spPr/>
      <dgm:t>
        <a:bodyPr/>
        <a:lstStyle/>
        <a:p>
          <a:endParaRPr lang="en-US"/>
        </a:p>
      </dgm:t>
    </dgm:pt>
    <dgm:pt modelId="{A3EDE46D-4A5F-45C6-B313-3AC160F7A84E}">
      <dgm:prSet phldrT="[Text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People*</a:t>
          </a:r>
          <a:endParaRPr lang="en-US" b="1" dirty="0"/>
        </a:p>
      </dgm:t>
    </dgm:pt>
    <dgm:pt modelId="{8DA73346-7149-48BB-B241-F81F2B9BC34C}" type="parTrans" cxnId="{64CF5E6E-0744-4B15-96C6-9B1B7EC6311E}">
      <dgm:prSet/>
      <dgm:spPr/>
      <dgm:t>
        <a:bodyPr/>
        <a:lstStyle/>
        <a:p>
          <a:endParaRPr lang="en-US"/>
        </a:p>
      </dgm:t>
    </dgm:pt>
    <dgm:pt modelId="{E6E12F2D-7894-4631-8E64-299F12E3CFAD}" type="sibTrans" cxnId="{64CF5E6E-0744-4B15-96C6-9B1B7EC6311E}">
      <dgm:prSet/>
      <dgm:spPr/>
      <dgm:t>
        <a:bodyPr/>
        <a:lstStyle/>
        <a:p>
          <a:endParaRPr lang="en-US"/>
        </a:p>
      </dgm:t>
    </dgm:pt>
    <dgm:pt modelId="{470675B7-C1BD-4B64-887F-200530270E9A}" type="pres">
      <dgm:prSet presAssocID="{91B8CCDE-C973-4858-8258-A2C8EF59164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B5A2E4-CA4E-436D-905E-379E8CC505D9}" type="pres">
      <dgm:prSet presAssocID="{91B8CCDE-C973-4858-8258-A2C8EF591649}" presName="wedge1" presStyleLbl="node1" presStyleIdx="0" presStyleCnt="4"/>
      <dgm:spPr/>
      <dgm:t>
        <a:bodyPr/>
        <a:lstStyle/>
        <a:p>
          <a:endParaRPr lang="en-US"/>
        </a:p>
      </dgm:t>
    </dgm:pt>
    <dgm:pt modelId="{E321524F-84A6-4F03-9944-B449324E341E}" type="pres">
      <dgm:prSet presAssocID="{91B8CCDE-C973-4858-8258-A2C8EF591649}" presName="dummy1a" presStyleCnt="0"/>
      <dgm:spPr/>
    </dgm:pt>
    <dgm:pt modelId="{E9091817-8964-4AA2-8D30-66E224CED30D}" type="pres">
      <dgm:prSet presAssocID="{91B8CCDE-C973-4858-8258-A2C8EF591649}" presName="dummy1b" presStyleCnt="0"/>
      <dgm:spPr/>
    </dgm:pt>
    <dgm:pt modelId="{3930EBD5-1909-42B5-988C-0399CB565FEF}" type="pres">
      <dgm:prSet presAssocID="{91B8CCDE-C973-4858-8258-A2C8EF59164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9EC06-F186-4E2C-8C24-F8540D606129}" type="pres">
      <dgm:prSet presAssocID="{91B8CCDE-C973-4858-8258-A2C8EF591649}" presName="wedge2" presStyleLbl="node1" presStyleIdx="1" presStyleCnt="4"/>
      <dgm:spPr/>
      <dgm:t>
        <a:bodyPr/>
        <a:lstStyle/>
        <a:p>
          <a:endParaRPr lang="en-US"/>
        </a:p>
      </dgm:t>
    </dgm:pt>
    <dgm:pt modelId="{C81BA571-73C4-4104-AF85-72E59BDE5356}" type="pres">
      <dgm:prSet presAssocID="{91B8CCDE-C973-4858-8258-A2C8EF591649}" presName="dummy2a" presStyleCnt="0"/>
      <dgm:spPr/>
    </dgm:pt>
    <dgm:pt modelId="{543CCF3D-1623-4356-8339-B43765679E10}" type="pres">
      <dgm:prSet presAssocID="{91B8CCDE-C973-4858-8258-A2C8EF591649}" presName="dummy2b" presStyleCnt="0"/>
      <dgm:spPr/>
    </dgm:pt>
    <dgm:pt modelId="{3A3A6AB2-AED6-4670-9795-30BE9E9613E5}" type="pres">
      <dgm:prSet presAssocID="{91B8CCDE-C973-4858-8258-A2C8EF59164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6CF57-FA01-4F3E-80EB-94CBCC3C48D9}" type="pres">
      <dgm:prSet presAssocID="{91B8CCDE-C973-4858-8258-A2C8EF591649}" presName="wedge3" presStyleLbl="node1" presStyleIdx="2" presStyleCnt="4"/>
      <dgm:spPr/>
      <dgm:t>
        <a:bodyPr/>
        <a:lstStyle/>
        <a:p>
          <a:endParaRPr lang="en-US"/>
        </a:p>
      </dgm:t>
    </dgm:pt>
    <dgm:pt modelId="{6D590DD4-57BF-45E3-8A66-7D3EFC0051FA}" type="pres">
      <dgm:prSet presAssocID="{91B8CCDE-C973-4858-8258-A2C8EF591649}" presName="dummy3a" presStyleCnt="0"/>
      <dgm:spPr/>
    </dgm:pt>
    <dgm:pt modelId="{865B78F3-3261-4D5C-A21D-ED29056E02E6}" type="pres">
      <dgm:prSet presAssocID="{91B8CCDE-C973-4858-8258-A2C8EF591649}" presName="dummy3b" presStyleCnt="0"/>
      <dgm:spPr/>
    </dgm:pt>
    <dgm:pt modelId="{2F4A13EC-0DF6-4FED-8DFE-12CCCF7C220E}" type="pres">
      <dgm:prSet presAssocID="{91B8CCDE-C973-4858-8258-A2C8EF59164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6FC1C-3CB5-40A4-A0AC-479A3E6DF86B}" type="pres">
      <dgm:prSet presAssocID="{91B8CCDE-C973-4858-8258-A2C8EF591649}" presName="wedge4" presStyleLbl="node1" presStyleIdx="3" presStyleCnt="4"/>
      <dgm:spPr/>
      <dgm:t>
        <a:bodyPr/>
        <a:lstStyle/>
        <a:p>
          <a:endParaRPr lang="en-US"/>
        </a:p>
      </dgm:t>
    </dgm:pt>
    <dgm:pt modelId="{77AEEBC9-A9E0-4FB6-AD6B-3BB62871C7B6}" type="pres">
      <dgm:prSet presAssocID="{91B8CCDE-C973-4858-8258-A2C8EF591649}" presName="dummy4a" presStyleCnt="0"/>
      <dgm:spPr/>
    </dgm:pt>
    <dgm:pt modelId="{C2F62F8F-B230-4AFF-855B-819CCD6933BC}" type="pres">
      <dgm:prSet presAssocID="{91B8CCDE-C973-4858-8258-A2C8EF591649}" presName="dummy4b" presStyleCnt="0"/>
      <dgm:spPr/>
    </dgm:pt>
    <dgm:pt modelId="{8286B2E8-4415-4408-AAA1-424A310F3701}" type="pres">
      <dgm:prSet presAssocID="{91B8CCDE-C973-4858-8258-A2C8EF59164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5C0D0-FC37-4492-9FCD-110E1895DC2D}" type="pres">
      <dgm:prSet presAssocID="{769DFA68-DB0E-4B24-BD53-37643F2AA2FE}" presName="arrowWedge1" presStyleLbl="fgSibTrans2D1" presStyleIdx="0" presStyleCnt="4"/>
      <dgm:spPr>
        <a:solidFill>
          <a:srgbClr val="FFC000"/>
        </a:solidFill>
      </dgm:spPr>
    </dgm:pt>
    <dgm:pt modelId="{A5A5368D-30E2-44A5-97F9-D4BCCBE686D4}" type="pres">
      <dgm:prSet presAssocID="{9BBB76E5-5F06-432A-818F-7763E11AD959}" presName="arrowWedge2" presStyleLbl="fgSibTrans2D1" presStyleIdx="1" presStyleCnt="4"/>
      <dgm:spPr>
        <a:solidFill>
          <a:srgbClr val="FFFF00"/>
        </a:solidFill>
      </dgm:spPr>
    </dgm:pt>
    <dgm:pt modelId="{35A4212D-8A87-4796-AEF6-3D7F8EE00F71}" type="pres">
      <dgm:prSet presAssocID="{E2887D1D-289B-418F-A4CC-BCD69E141B58}" presName="arrowWedge3" presStyleLbl="fgSibTrans2D1" presStyleIdx="2" presStyleCnt="4"/>
      <dgm:spPr>
        <a:solidFill>
          <a:srgbClr val="00B0F0"/>
        </a:solidFill>
      </dgm:spPr>
    </dgm:pt>
    <dgm:pt modelId="{345111DB-8388-4438-AC7D-9EC2F4CA831D}" type="pres">
      <dgm:prSet presAssocID="{E6E12F2D-7894-4631-8E64-299F12E3CFAD}" presName="arrowWedge4" presStyleLbl="fgSibTrans2D1" presStyleIdx="3" presStyleCnt="4"/>
      <dgm:spPr>
        <a:solidFill>
          <a:srgbClr val="92D050"/>
        </a:solidFill>
      </dgm:spPr>
    </dgm:pt>
  </dgm:ptLst>
  <dgm:cxnLst>
    <dgm:cxn modelId="{C7E4CD97-313F-4EF0-95FC-F1F4939BED73}" type="presOf" srcId="{80791BEF-5334-4669-B4D6-87926B7BF602}" destId="{2F4A13EC-0DF6-4FED-8DFE-12CCCF7C220E}" srcOrd="1" destOrd="0" presId="urn:microsoft.com/office/officeart/2005/8/layout/cycle8"/>
    <dgm:cxn modelId="{32D63CBE-FE3E-4364-9216-054DA5379BD6}" type="presOf" srcId="{67B58ABC-FA4B-4CC3-89DA-427BB79331B7}" destId="{3930EBD5-1909-42B5-988C-0399CB565FEF}" srcOrd="1" destOrd="0" presId="urn:microsoft.com/office/officeart/2005/8/layout/cycle8"/>
    <dgm:cxn modelId="{613FE4AE-B8B9-4259-835B-8921BEA2B74A}" srcId="{91B8CCDE-C973-4858-8258-A2C8EF591649}" destId="{80791BEF-5334-4669-B4D6-87926B7BF602}" srcOrd="2" destOrd="0" parTransId="{6591DDCE-2F95-47A2-81F8-440FEDCF7E0C}" sibTransId="{E2887D1D-289B-418F-A4CC-BCD69E141B58}"/>
    <dgm:cxn modelId="{EBE0DBBE-5882-4012-AC21-1030C099D0E9}" type="presOf" srcId="{80791BEF-5334-4669-B4D6-87926B7BF602}" destId="{8E76CF57-FA01-4F3E-80EB-94CBCC3C48D9}" srcOrd="0" destOrd="0" presId="urn:microsoft.com/office/officeart/2005/8/layout/cycle8"/>
    <dgm:cxn modelId="{A17912D5-F47E-4449-B4A2-E74BA9469912}" type="presOf" srcId="{A3EDE46D-4A5F-45C6-B313-3AC160F7A84E}" destId="{8286B2E8-4415-4408-AAA1-424A310F3701}" srcOrd="1" destOrd="0" presId="urn:microsoft.com/office/officeart/2005/8/layout/cycle8"/>
    <dgm:cxn modelId="{13E488E3-F72D-4840-89BF-1AA3E36ACEBC}" srcId="{91B8CCDE-C973-4858-8258-A2C8EF591649}" destId="{67B58ABC-FA4B-4CC3-89DA-427BB79331B7}" srcOrd="0" destOrd="0" parTransId="{76DD5E10-F0DE-44F2-83EF-AF04A1C48B00}" sibTransId="{769DFA68-DB0E-4B24-BD53-37643F2AA2FE}"/>
    <dgm:cxn modelId="{51565AAD-D0C8-4601-B586-90514DAB212D}" type="presOf" srcId="{A3EDE46D-4A5F-45C6-B313-3AC160F7A84E}" destId="{1566FC1C-3CB5-40A4-A0AC-479A3E6DF86B}" srcOrd="0" destOrd="0" presId="urn:microsoft.com/office/officeart/2005/8/layout/cycle8"/>
    <dgm:cxn modelId="{018C3F7B-EE81-4419-83E4-F573B282470E}" type="presOf" srcId="{165BB919-38FE-4CC3-B580-F938EBAE1798}" destId="{8309EC06-F186-4E2C-8C24-F8540D606129}" srcOrd="0" destOrd="0" presId="urn:microsoft.com/office/officeart/2005/8/layout/cycle8"/>
    <dgm:cxn modelId="{5FF2E876-2676-45B7-B76C-0DB38DFEF99B}" type="presOf" srcId="{67B58ABC-FA4B-4CC3-89DA-427BB79331B7}" destId="{F1B5A2E4-CA4E-436D-905E-379E8CC505D9}" srcOrd="0" destOrd="0" presId="urn:microsoft.com/office/officeart/2005/8/layout/cycle8"/>
    <dgm:cxn modelId="{64CF5E6E-0744-4B15-96C6-9B1B7EC6311E}" srcId="{91B8CCDE-C973-4858-8258-A2C8EF591649}" destId="{A3EDE46D-4A5F-45C6-B313-3AC160F7A84E}" srcOrd="3" destOrd="0" parTransId="{8DA73346-7149-48BB-B241-F81F2B9BC34C}" sibTransId="{E6E12F2D-7894-4631-8E64-299F12E3CFAD}"/>
    <dgm:cxn modelId="{89AF4A44-C5D1-4E13-A7DC-ED84AE9C6E9F}" type="presOf" srcId="{165BB919-38FE-4CC3-B580-F938EBAE1798}" destId="{3A3A6AB2-AED6-4670-9795-30BE9E9613E5}" srcOrd="1" destOrd="0" presId="urn:microsoft.com/office/officeart/2005/8/layout/cycle8"/>
    <dgm:cxn modelId="{17FC32B1-2B20-4D8D-AA1C-137F40F6C90D}" srcId="{91B8CCDE-C973-4858-8258-A2C8EF591649}" destId="{165BB919-38FE-4CC3-B580-F938EBAE1798}" srcOrd="1" destOrd="0" parTransId="{B2A9B91D-E46B-4C0F-8EEF-0E29317DC206}" sibTransId="{9BBB76E5-5F06-432A-818F-7763E11AD959}"/>
    <dgm:cxn modelId="{16A22AD5-BF1C-4FED-98C6-8828E49AB447}" type="presOf" srcId="{91B8CCDE-C973-4858-8258-A2C8EF591649}" destId="{470675B7-C1BD-4B64-887F-200530270E9A}" srcOrd="0" destOrd="0" presId="urn:microsoft.com/office/officeart/2005/8/layout/cycle8"/>
    <dgm:cxn modelId="{07AEDC06-A3EC-4B93-A88F-510495DAA329}" type="presParOf" srcId="{470675B7-C1BD-4B64-887F-200530270E9A}" destId="{F1B5A2E4-CA4E-436D-905E-379E8CC505D9}" srcOrd="0" destOrd="0" presId="urn:microsoft.com/office/officeart/2005/8/layout/cycle8"/>
    <dgm:cxn modelId="{C48B6087-62CF-4750-A1C0-898004C08E78}" type="presParOf" srcId="{470675B7-C1BD-4B64-887F-200530270E9A}" destId="{E321524F-84A6-4F03-9944-B449324E341E}" srcOrd="1" destOrd="0" presId="urn:microsoft.com/office/officeart/2005/8/layout/cycle8"/>
    <dgm:cxn modelId="{B3A5A3D0-7806-43FC-BAF5-C22FF9D5BEB3}" type="presParOf" srcId="{470675B7-C1BD-4B64-887F-200530270E9A}" destId="{E9091817-8964-4AA2-8D30-66E224CED30D}" srcOrd="2" destOrd="0" presId="urn:microsoft.com/office/officeart/2005/8/layout/cycle8"/>
    <dgm:cxn modelId="{C5C798E8-B4A1-4728-BA5D-8F2BABEBE78D}" type="presParOf" srcId="{470675B7-C1BD-4B64-887F-200530270E9A}" destId="{3930EBD5-1909-42B5-988C-0399CB565FEF}" srcOrd="3" destOrd="0" presId="urn:microsoft.com/office/officeart/2005/8/layout/cycle8"/>
    <dgm:cxn modelId="{914ADF4E-2B1F-4DE7-9434-9AEC45373165}" type="presParOf" srcId="{470675B7-C1BD-4B64-887F-200530270E9A}" destId="{8309EC06-F186-4E2C-8C24-F8540D606129}" srcOrd="4" destOrd="0" presId="urn:microsoft.com/office/officeart/2005/8/layout/cycle8"/>
    <dgm:cxn modelId="{26674691-6F47-450E-9A3C-7D8A40961F62}" type="presParOf" srcId="{470675B7-C1BD-4B64-887F-200530270E9A}" destId="{C81BA571-73C4-4104-AF85-72E59BDE5356}" srcOrd="5" destOrd="0" presId="urn:microsoft.com/office/officeart/2005/8/layout/cycle8"/>
    <dgm:cxn modelId="{5E06BC7B-FA6D-4A15-AC95-08EE0D507870}" type="presParOf" srcId="{470675B7-C1BD-4B64-887F-200530270E9A}" destId="{543CCF3D-1623-4356-8339-B43765679E10}" srcOrd="6" destOrd="0" presId="urn:microsoft.com/office/officeart/2005/8/layout/cycle8"/>
    <dgm:cxn modelId="{C0DE5F38-28EB-4580-9FC6-7A43D8FA68A3}" type="presParOf" srcId="{470675B7-C1BD-4B64-887F-200530270E9A}" destId="{3A3A6AB2-AED6-4670-9795-30BE9E9613E5}" srcOrd="7" destOrd="0" presId="urn:microsoft.com/office/officeart/2005/8/layout/cycle8"/>
    <dgm:cxn modelId="{8D9B67CC-8533-46BF-96F5-D6BA7D757BBD}" type="presParOf" srcId="{470675B7-C1BD-4B64-887F-200530270E9A}" destId="{8E76CF57-FA01-4F3E-80EB-94CBCC3C48D9}" srcOrd="8" destOrd="0" presId="urn:microsoft.com/office/officeart/2005/8/layout/cycle8"/>
    <dgm:cxn modelId="{68A8AFAD-2C8E-4CCB-90D3-96AA6AB87A0F}" type="presParOf" srcId="{470675B7-C1BD-4B64-887F-200530270E9A}" destId="{6D590DD4-57BF-45E3-8A66-7D3EFC0051FA}" srcOrd="9" destOrd="0" presId="urn:microsoft.com/office/officeart/2005/8/layout/cycle8"/>
    <dgm:cxn modelId="{86AF2097-542C-4FE1-ACFE-C63E634693FD}" type="presParOf" srcId="{470675B7-C1BD-4B64-887F-200530270E9A}" destId="{865B78F3-3261-4D5C-A21D-ED29056E02E6}" srcOrd="10" destOrd="0" presId="urn:microsoft.com/office/officeart/2005/8/layout/cycle8"/>
    <dgm:cxn modelId="{F3F9CCE6-5E74-4D8F-942D-2522499D43D3}" type="presParOf" srcId="{470675B7-C1BD-4B64-887F-200530270E9A}" destId="{2F4A13EC-0DF6-4FED-8DFE-12CCCF7C220E}" srcOrd="11" destOrd="0" presId="urn:microsoft.com/office/officeart/2005/8/layout/cycle8"/>
    <dgm:cxn modelId="{710090CB-B269-4337-9B2B-3B1158086753}" type="presParOf" srcId="{470675B7-C1BD-4B64-887F-200530270E9A}" destId="{1566FC1C-3CB5-40A4-A0AC-479A3E6DF86B}" srcOrd="12" destOrd="0" presId="urn:microsoft.com/office/officeart/2005/8/layout/cycle8"/>
    <dgm:cxn modelId="{B60237BE-79F1-49F3-AAB5-9F19152287D5}" type="presParOf" srcId="{470675B7-C1BD-4B64-887F-200530270E9A}" destId="{77AEEBC9-A9E0-4FB6-AD6B-3BB62871C7B6}" srcOrd="13" destOrd="0" presId="urn:microsoft.com/office/officeart/2005/8/layout/cycle8"/>
    <dgm:cxn modelId="{294BDF15-6A07-47BA-BA07-B2D3E0746B19}" type="presParOf" srcId="{470675B7-C1BD-4B64-887F-200530270E9A}" destId="{C2F62F8F-B230-4AFF-855B-819CCD6933BC}" srcOrd="14" destOrd="0" presId="urn:microsoft.com/office/officeart/2005/8/layout/cycle8"/>
    <dgm:cxn modelId="{A51EC377-17C3-4F6E-A7F8-CFBAB28BB8FB}" type="presParOf" srcId="{470675B7-C1BD-4B64-887F-200530270E9A}" destId="{8286B2E8-4415-4408-AAA1-424A310F3701}" srcOrd="15" destOrd="0" presId="urn:microsoft.com/office/officeart/2005/8/layout/cycle8"/>
    <dgm:cxn modelId="{75626AAC-230A-4936-806B-922A790AEDA2}" type="presParOf" srcId="{470675B7-C1BD-4B64-887F-200530270E9A}" destId="{D035C0D0-FC37-4492-9FCD-110E1895DC2D}" srcOrd="16" destOrd="0" presId="urn:microsoft.com/office/officeart/2005/8/layout/cycle8"/>
    <dgm:cxn modelId="{76C63F50-0109-48DE-861B-3DC88551A463}" type="presParOf" srcId="{470675B7-C1BD-4B64-887F-200530270E9A}" destId="{A5A5368D-30E2-44A5-97F9-D4BCCBE686D4}" srcOrd="17" destOrd="0" presId="urn:microsoft.com/office/officeart/2005/8/layout/cycle8"/>
    <dgm:cxn modelId="{28250C8C-04A6-40BB-B885-7D94F26CF69F}" type="presParOf" srcId="{470675B7-C1BD-4B64-887F-200530270E9A}" destId="{35A4212D-8A87-4796-AEF6-3D7F8EE00F71}" srcOrd="18" destOrd="0" presId="urn:microsoft.com/office/officeart/2005/8/layout/cycle8"/>
    <dgm:cxn modelId="{9A455F50-C7B8-4564-92AD-ABBCB0F3FD03}" type="presParOf" srcId="{470675B7-C1BD-4B64-887F-200530270E9A}" destId="{345111DB-8388-4438-AC7D-9EC2F4CA831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5A2E4-CA4E-436D-905E-379E8CC505D9}">
      <dsp:nvSpPr>
        <dsp:cNvPr id="0" name=""/>
        <dsp:cNvSpPr/>
      </dsp:nvSpPr>
      <dsp:spPr>
        <a:xfrm>
          <a:off x="833309" y="307292"/>
          <a:ext cx="4231574" cy="4231574"/>
        </a:xfrm>
        <a:prstGeom prst="pie">
          <a:avLst>
            <a:gd name="adj1" fmla="val 16200000"/>
            <a:gd name="adj2" fmla="val 19285716"/>
          </a:avLst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bg1"/>
              </a:solidFill>
            </a:rPr>
            <a:t>Streamline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bg1"/>
              </a:solidFill>
            </a:rPr>
            <a:t>Grants Business Processes</a:t>
          </a:r>
          <a:endParaRPr lang="en-US" sz="1000" b="1" kern="1200" dirty="0"/>
        </a:p>
      </dsp:txBody>
      <dsp:txXfrm>
        <a:off x="3056397" y="700224"/>
        <a:ext cx="1007517" cy="806014"/>
      </dsp:txXfrm>
    </dsp:sp>
    <dsp:sp modelId="{8309EC06-F186-4E2C-8C24-F8540D606129}">
      <dsp:nvSpPr>
        <dsp:cNvPr id="0" name=""/>
        <dsp:cNvSpPr/>
      </dsp:nvSpPr>
      <dsp:spPr>
        <a:xfrm>
          <a:off x="887715" y="375300"/>
          <a:ext cx="4231574" cy="4231574"/>
        </a:xfrm>
        <a:prstGeom prst="pie">
          <a:avLst>
            <a:gd name="adj1" fmla="val 19285716"/>
            <a:gd name="adj2" fmla="val 771428"/>
          </a:avLst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bg1"/>
              </a:solidFill>
            </a:rPr>
            <a:t>Automation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bg1"/>
              </a:solidFill>
            </a:rPr>
            <a:t>&amp;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bg1"/>
              </a:solidFill>
            </a:rPr>
            <a:t>System Processing</a:t>
          </a:r>
          <a:endParaRPr lang="en-US" sz="1000" b="1" kern="1200" dirty="0"/>
        </a:p>
      </dsp:txBody>
      <dsp:txXfrm>
        <a:off x="3761660" y="1909246"/>
        <a:ext cx="1158645" cy="705262"/>
      </dsp:txXfrm>
    </dsp:sp>
    <dsp:sp modelId="{8E76CF57-FA01-4F3E-80EB-94CBCC3C48D9}">
      <dsp:nvSpPr>
        <dsp:cNvPr id="0" name=""/>
        <dsp:cNvSpPr/>
      </dsp:nvSpPr>
      <dsp:spPr>
        <a:xfrm>
          <a:off x="868069" y="460939"/>
          <a:ext cx="4231574" cy="4231574"/>
        </a:xfrm>
        <a:prstGeom prst="pie">
          <a:avLst>
            <a:gd name="adj1" fmla="val 771428"/>
            <a:gd name="adj2" fmla="val 3857143"/>
          </a:avLst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bg1"/>
              </a:solidFill>
            </a:rPr>
            <a:t>Effective Communication &amp; Training</a:t>
          </a:r>
          <a:endParaRPr lang="en-US" sz="1000" b="1" kern="1200" dirty="0"/>
        </a:p>
      </dsp:txBody>
      <dsp:txXfrm>
        <a:off x="3585344" y="2967139"/>
        <a:ext cx="1007517" cy="780826"/>
      </dsp:txXfrm>
    </dsp:sp>
    <dsp:sp modelId="{1566FC1C-3CB5-40A4-A0AC-479A3E6DF86B}">
      <dsp:nvSpPr>
        <dsp:cNvPr id="0" name=""/>
        <dsp:cNvSpPr/>
      </dsp:nvSpPr>
      <dsp:spPr>
        <a:xfrm>
          <a:off x="789482" y="498721"/>
          <a:ext cx="4231574" cy="4231574"/>
        </a:xfrm>
        <a:prstGeom prst="pie">
          <a:avLst>
            <a:gd name="adj1" fmla="val 3857226"/>
            <a:gd name="adj2" fmla="val 6942858"/>
          </a:avLst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bg1"/>
              </a:solidFill>
            </a:rPr>
            <a:t>Realtime Reports &amp; Dashboards</a:t>
          </a:r>
          <a:endParaRPr lang="en-US" sz="1000" b="1" kern="1200" dirty="0"/>
        </a:p>
      </dsp:txBody>
      <dsp:txXfrm>
        <a:off x="2414105" y="3823530"/>
        <a:ext cx="982329" cy="705262"/>
      </dsp:txXfrm>
    </dsp:sp>
    <dsp:sp modelId="{D36F6CE4-89D8-4E52-B456-BF22AB1BF558}">
      <dsp:nvSpPr>
        <dsp:cNvPr id="0" name=""/>
        <dsp:cNvSpPr/>
      </dsp:nvSpPr>
      <dsp:spPr>
        <a:xfrm>
          <a:off x="710896" y="460939"/>
          <a:ext cx="4231574" cy="4231574"/>
        </a:xfrm>
        <a:prstGeom prst="pie">
          <a:avLst>
            <a:gd name="adj1" fmla="val 6942858"/>
            <a:gd name="adj2" fmla="val 10028574"/>
          </a:avLst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bg1"/>
              </a:solidFill>
            </a:rPr>
            <a:t>Simplify Audit &amp; Compliance Processes</a:t>
          </a:r>
          <a:endParaRPr lang="en-US" sz="1000" b="1" kern="1200" dirty="0"/>
        </a:p>
      </dsp:txBody>
      <dsp:txXfrm>
        <a:off x="1217677" y="2967139"/>
        <a:ext cx="1007517" cy="780826"/>
      </dsp:txXfrm>
    </dsp:sp>
    <dsp:sp modelId="{90B82385-359D-41F6-AA56-CCFAAAC8D47C}">
      <dsp:nvSpPr>
        <dsp:cNvPr id="0" name=""/>
        <dsp:cNvSpPr/>
      </dsp:nvSpPr>
      <dsp:spPr>
        <a:xfrm>
          <a:off x="691249" y="375300"/>
          <a:ext cx="4231574" cy="4231574"/>
        </a:xfrm>
        <a:prstGeom prst="pie">
          <a:avLst>
            <a:gd name="adj1" fmla="val 10028574"/>
            <a:gd name="adj2" fmla="val 13114284"/>
          </a:avLst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bg1"/>
              </a:solidFill>
            </a:rPr>
            <a:t>Timely Submission &amp; Deliverables</a:t>
          </a:r>
          <a:endParaRPr lang="en-US" sz="1000" b="1" kern="1200" dirty="0"/>
        </a:p>
      </dsp:txBody>
      <dsp:txXfrm>
        <a:off x="890234" y="1909246"/>
        <a:ext cx="1158645" cy="705262"/>
      </dsp:txXfrm>
    </dsp:sp>
    <dsp:sp modelId="{861205A8-48F8-423F-B2FD-15435A7C2CEF}">
      <dsp:nvSpPr>
        <dsp:cNvPr id="0" name=""/>
        <dsp:cNvSpPr/>
      </dsp:nvSpPr>
      <dsp:spPr>
        <a:xfrm>
          <a:off x="745655" y="307292"/>
          <a:ext cx="4231574" cy="4231574"/>
        </a:xfrm>
        <a:prstGeom prst="pie">
          <a:avLst>
            <a:gd name="adj1" fmla="val 13114284"/>
            <a:gd name="adj2" fmla="val 16200000"/>
          </a:avLst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bg1"/>
              </a:solidFill>
            </a:rPr>
            <a:t>Accounting &amp; Award Life Cycle</a:t>
          </a:r>
          <a:endParaRPr lang="en-US" sz="1000" b="1" kern="1200" dirty="0"/>
        </a:p>
      </dsp:txBody>
      <dsp:txXfrm>
        <a:off x="1746624" y="700224"/>
        <a:ext cx="1007517" cy="806014"/>
      </dsp:txXfrm>
    </dsp:sp>
    <dsp:sp modelId="{81900326-36A1-494A-B5FA-BB60E7403F19}">
      <dsp:nvSpPr>
        <dsp:cNvPr id="0" name=""/>
        <dsp:cNvSpPr/>
      </dsp:nvSpPr>
      <dsp:spPr>
        <a:xfrm>
          <a:off x="571144" y="45338"/>
          <a:ext cx="4755484" cy="475548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E5AC6-8CC6-49E2-990A-78847A8C4CC7}">
      <dsp:nvSpPr>
        <dsp:cNvPr id="0" name=""/>
        <dsp:cNvSpPr/>
      </dsp:nvSpPr>
      <dsp:spPr>
        <a:xfrm>
          <a:off x="625892" y="113646"/>
          <a:ext cx="4755484" cy="475548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E0D08-5CE7-48FF-AE59-DD872947087F}">
      <dsp:nvSpPr>
        <dsp:cNvPr id="0" name=""/>
        <dsp:cNvSpPr/>
      </dsp:nvSpPr>
      <dsp:spPr>
        <a:xfrm>
          <a:off x="606175" y="199087"/>
          <a:ext cx="4755484" cy="475548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573B3-BC53-4742-896E-C717ED64717A}">
      <dsp:nvSpPr>
        <dsp:cNvPr id="0" name=""/>
        <dsp:cNvSpPr/>
      </dsp:nvSpPr>
      <dsp:spPr>
        <a:xfrm>
          <a:off x="527527" y="236656"/>
          <a:ext cx="4755484" cy="475548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80B21-50CA-435B-9FE7-F25B72F64080}">
      <dsp:nvSpPr>
        <dsp:cNvPr id="0" name=""/>
        <dsp:cNvSpPr/>
      </dsp:nvSpPr>
      <dsp:spPr>
        <a:xfrm>
          <a:off x="448880" y="199087"/>
          <a:ext cx="4755484" cy="475548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FA084-82AF-4ADF-8EA9-7F8B08BBC8C1}">
      <dsp:nvSpPr>
        <dsp:cNvPr id="0" name=""/>
        <dsp:cNvSpPr/>
      </dsp:nvSpPr>
      <dsp:spPr>
        <a:xfrm>
          <a:off x="429163" y="113646"/>
          <a:ext cx="4755484" cy="475548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ECF22-BCB4-41E2-91D2-790A22491C3A}">
      <dsp:nvSpPr>
        <dsp:cNvPr id="0" name=""/>
        <dsp:cNvSpPr/>
      </dsp:nvSpPr>
      <dsp:spPr>
        <a:xfrm>
          <a:off x="483911" y="45338"/>
          <a:ext cx="4755484" cy="475548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5A2E4-CA4E-436D-905E-379E8CC505D9}">
      <dsp:nvSpPr>
        <dsp:cNvPr id="0" name=""/>
        <dsp:cNvSpPr/>
      </dsp:nvSpPr>
      <dsp:spPr>
        <a:xfrm>
          <a:off x="765561" y="313977"/>
          <a:ext cx="4231574" cy="4231574"/>
        </a:xfrm>
        <a:prstGeom prst="pie">
          <a:avLst>
            <a:gd name="adj1" fmla="val 16200000"/>
            <a:gd name="adj2" fmla="val 0"/>
          </a:avLst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bg1"/>
              </a:solidFill>
            </a:rPr>
            <a:t>Process</a:t>
          </a:r>
          <a:endParaRPr lang="en-US" sz="2100" b="1" kern="1200" dirty="0"/>
        </a:p>
      </dsp:txBody>
      <dsp:txXfrm>
        <a:off x="3011822" y="1191021"/>
        <a:ext cx="1561652" cy="1158645"/>
      </dsp:txXfrm>
    </dsp:sp>
    <dsp:sp modelId="{8309EC06-F186-4E2C-8C24-F8540D606129}">
      <dsp:nvSpPr>
        <dsp:cNvPr id="0" name=""/>
        <dsp:cNvSpPr/>
      </dsp:nvSpPr>
      <dsp:spPr>
        <a:xfrm>
          <a:off x="765561" y="456037"/>
          <a:ext cx="4231574" cy="4231574"/>
        </a:xfrm>
        <a:prstGeom prst="pie">
          <a:avLst>
            <a:gd name="adj1" fmla="val 0"/>
            <a:gd name="adj2" fmla="val 5400000"/>
          </a:avLst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bg1"/>
              </a:solidFill>
            </a:rPr>
            <a:t>Service</a:t>
          </a:r>
          <a:endParaRPr lang="en-US" sz="2100" b="1" kern="1200" dirty="0"/>
        </a:p>
      </dsp:txBody>
      <dsp:txXfrm>
        <a:off x="3011822" y="2651922"/>
        <a:ext cx="1561652" cy="1158645"/>
      </dsp:txXfrm>
    </dsp:sp>
    <dsp:sp modelId="{8E76CF57-FA01-4F3E-80EB-94CBCC3C48D9}">
      <dsp:nvSpPr>
        <dsp:cNvPr id="0" name=""/>
        <dsp:cNvSpPr/>
      </dsp:nvSpPr>
      <dsp:spPr>
        <a:xfrm>
          <a:off x="623501" y="456037"/>
          <a:ext cx="4231574" cy="4231574"/>
        </a:xfrm>
        <a:prstGeom prst="pie">
          <a:avLst>
            <a:gd name="adj1" fmla="val 5400000"/>
            <a:gd name="adj2" fmla="val 10800000"/>
          </a:avLst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FF0000"/>
              </a:solidFill>
            </a:rPr>
            <a:t>Technology*</a:t>
          </a:r>
        </a:p>
      </dsp:txBody>
      <dsp:txXfrm>
        <a:off x="1047162" y="2651922"/>
        <a:ext cx="1561652" cy="1158645"/>
      </dsp:txXfrm>
    </dsp:sp>
    <dsp:sp modelId="{1566FC1C-3CB5-40A4-A0AC-479A3E6DF86B}">
      <dsp:nvSpPr>
        <dsp:cNvPr id="0" name=""/>
        <dsp:cNvSpPr/>
      </dsp:nvSpPr>
      <dsp:spPr>
        <a:xfrm>
          <a:off x="623501" y="313977"/>
          <a:ext cx="4231574" cy="4231574"/>
        </a:xfrm>
        <a:prstGeom prst="pie">
          <a:avLst>
            <a:gd name="adj1" fmla="val 10800000"/>
            <a:gd name="adj2" fmla="val 16200000"/>
          </a:avLst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bg1"/>
              </a:solidFill>
            </a:rPr>
            <a:t>People*</a:t>
          </a:r>
          <a:endParaRPr lang="en-US" sz="2100" b="1" kern="1200" dirty="0"/>
        </a:p>
      </dsp:txBody>
      <dsp:txXfrm>
        <a:off x="1047162" y="1191021"/>
        <a:ext cx="1561652" cy="1158645"/>
      </dsp:txXfrm>
    </dsp:sp>
    <dsp:sp modelId="{D035C0D0-FC37-4492-9FCD-110E1895DC2D}">
      <dsp:nvSpPr>
        <dsp:cNvPr id="0" name=""/>
        <dsp:cNvSpPr/>
      </dsp:nvSpPr>
      <dsp:spPr>
        <a:xfrm>
          <a:off x="503606" y="52022"/>
          <a:ext cx="4755484" cy="47554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5368D-30E2-44A5-97F9-D4BCCBE686D4}">
      <dsp:nvSpPr>
        <dsp:cNvPr id="0" name=""/>
        <dsp:cNvSpPr/>
      </dsp:nvSpPr>
      <dsp:spPr>
        <a:xfrm>
          <a:off x="503606" y="194082"/>
          <a:ext cx="4755484" cy="47554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4212D-8A87-4796-AEF6-3D7F8EE00F71}">
      <dsp:nvSpPr>
        <dsp:cNvPr id="0" name=""/>
        <dsp:cNvSpPr/>
      </dsp:nvSpPr>
      <dsp:spPr>
        <a:xfrm>
          <a:off x="361546" y="194082"/>
          <a:ext cx="4755484" cy="47554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111DB-8388-4438-AC7D-9EC2F4CA831D}">
      <dsp:nvSpPr>
        <dsp:cNvPr id="0" name=""/>
        <dsp:cNvSpPr/>
      </dsp:nvSpPr>
      <dsp:spPr>
        <a:xfrm>
          <a:off x="361546" y="52022"/>
          <a:ext cx="4755484" cy="47554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0.32221</cdr:x>
      <cdr:y>0.2347</cdr:y>
    </cdr:from>
    <cdr:to>
      <cdr:x>0.86833</cdr:x>
      <cdr:y>0.75345</cdr:y>
    </cdr:to>
    <cdr:pic>
      <cdr:nvPicPr>
        <cdr:cNvPr id="2" name="Graphic 5">
          <a:extLst xmlns:a="http://schemas.openxmlformats.org/drawingml/2006/main">
            <a:ext uri="{FF2B5EF4-FFF2-40B4-BE49-F238E27FC236}">
              <a16:creationId xmlns:a16="http://schemas.microsoft.com/office/drawing/2014/main" id="{0AA08C0E-B1B8-4AE3-A4E0-C43F4455E9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xmlns="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28180" y="1172582"/>
          <a:ext cx="3776574" cy="259177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0.94967</cdr:y>
    </cdr:from>
    <cdr:to>
      <cdr:x>0.4828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738A163-7AAF-4BA8-8D49-B2144F55AAF9}"/>
            </a:ext>
          </a:extLst>
        </cdr:cNvPr>
        <cdr:cNvSpPr txBox="1"/>
      </cdr:nvSpPr>
      <cdr:spPr>
        <a:xfrm xmlns:a="http://schemas.openxmlformats.org/drawingml/2006/main">
          <a:off x="0" y="4790810"/>
          <a:ext cx="3672408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solidFill>
                <a:srgbClr val="FFFF00"/>
              </a:solidFill>
            </a:rPr>
            <a:t>*Approximate % by award type; Data fluctuates daily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322E-DA21-4183-8F99-496BC967C27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EEC38-EEE8-463D-94E9-3A2583FF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1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30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83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1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4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2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87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41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5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9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95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2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32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6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27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2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71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8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2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15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1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6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54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71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2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3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6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1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33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26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EC38-EEE8-463D-94E9-3A2583FF0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p.pitt.edu/find-funding" TargetMode="External"/><Relationship Id="rId13" Type="http://schemas.openxmlformats.org/officeDocument/2006/relationships/hyperlink" Target="https://www.uvm.edu/spa/pivot-funding-collaboration-tool-searchable-databases" TargetMode="External"/><Relationship Id="rId18" Type="http://schemas.openxmlformats.org/officeDocument/2006/relationships/hyperlink" Target="https://www.bumc.bu.edu/busm/research/find-funding-2/pivot-funding-database/" TargetMode="External"/><Relationship Id="rId26" Type="http://schemas.openxmlformats.org/officeDocument/2006/relationships/hyperlink" Target="https://www.library.drexel.edu/news-and-events/news/libraries-news/2019/February/Pivot_Update/" TargetMode="External"/><Relationship Id="rId3" Type="http://schemas.openxmlformats.org/officeDocument/2006/relationships/hyperlink" Target="https://guides.lib.umich.edu/c.php?g=283405&amp;p=1888659" TargetMode="External"/><Relationship Id="rId21" Type="http://schemas.openxmlformats.org/officeDocument/2006/relationships/hyperlink" Target="https://research.uoregon.edu/plan/find-funding/external-funding-opportunities/pivot-funding-database" TargetMode="External"/><Relationship Id="rId7" Type="http://schemas.openxmlformats.org/officeDocument/2006/relationships/hyperlink" Target="https://ras.mit.edu/finding-funding/find-funding" TargetMode="External"/><Relationship Id="rId12" Type="http://schemas.openxmlformats.org/officeDocument/2006/relationships/hyperlink" Target="https://rgw.arizona.edu/development/find-funding/external-funding/cos-pivot" TargetMode="External"/><Relationship Id="rId17" Type="http://schemas.openxmlformats.org/officeDocument/2006/relationships/hyperlink" Target="https://research.utexas.edu/find-funding/pivot/" TargetMode="External"/><Relationship Id="rId25" Type="http://schemas.openxmlformats.org/officeDocument/2006/relationships/hyperlink" Target="https://research.missouri.edu/ospa/pivot_funding.php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research.ufl.edu/finding-funding/cos-pivot-funding-database.html" TargetMode="External"/><Relationship Id="rId20" Type="http://schemas.openxmlformats.org/officeDocument/2006/relationships/hyperlink" Target="https://research.olemiss.edu/proposal-development/cos_tem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r.ucsf.edu/content/find-funding-opportunities#extramural-funding" TargetMode="External"/><Relationship Id="rId11" Type="http://schemas.openxmlformats.org/officeDocument/2006/relationships/hyperlink" Target="https://guides.lib.uconn.edu/c.php?g=606741&amp;p=4899012" TargetMode="External"/><Relationship Id="rId24" Type="http://schemas.openxmlformats.org/officeDocument/2006/relationships/hyperlink" Target="https://research.ku.edu/pivot-proquest-database" TargetMode="External"/><Relationship Id="rId5" Type="http://schemas.openxmlformats.org/officeDocument/2006/relationships/hyperlink" Target="https://www.unlv.edu/research/osp/pivot" TargetMode="External"/><Relationship Id="rId15" Type="http://schemas.openxmlformats.org/officeDocument/2006/relationships/hyperlink" Target="https://researchguides.library.wisc.edu/c.php?g=177764&amp;p=1170446" TargetMode="External"/><Relationship Id="rId23" Type="http://schemas.openxmlformats.org/officeDocument/2006/relationships/hyperlink" Target="https://www.kean.edu/offices/research-and-sponsored-programs/external-funding/finding-funding-using-pivot" TargetMode="External"/><Relationship Id="rId10" Type="http://schemas.openxmlformats.org/officeDocument/2006/relationships/hyperlink" Target="https://news.iu.edu/stories/2021/02/iu/inside/10-pivot-funding-search-tool-helps-faculty.html" TargetMode="External"/><Relationship Id="rId19" Type="http://schemas.openxmlformats.org/officeDocument/2006/relationships/hyperlink" Target="https://www.txstate.edu/research/ord/pivot" TargetMode="External"/><Relationship Id="rId4" Type="http://schemas.openxmlformats.org/officeDocument/2006/relationships/hyperlink" Target="https://ura.uchicago.edu/page/pivot" TargetMode="External"/><Relationship Id="rId9" Type="http://schemas.openxmlformats.org/officeDocument/2006/relationships/hyperlink" Target="https://ecor.mgh.harvard.edu/awards-and-grants/cos-pivot----external-funding-search-engine" TargetMode="External"/><Relationship Id="rId14" Type="http://schemas.openxmlformats.org/officeDocument/2006/relationships/hyperlink" Target="https://www.unr.edu/research-innovation/research-hub/grant-funding-database" TargetMode="External"/><Relationship Id="rId22" Type="http://schemas.openxmlformats.org/officeDocument/2006/relationships/hyperlink" Target="https://dsp.research.uiowa.edu/pivot-funding-database-available-ui-community" TargetMode="External"/><Relationship Id="rId27" Type="http://schemas.openxmlformats.org/officeDocument/2006/relationships/hyperlink" Target="https://exlibrisgroup.com/products/pivot-funding-opportunities-and-profiles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exlibrisgroup.com/products/pivot-funding-opportunities-and-profiles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analytics.com/products-features/discovery-suit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s.umsystem.edu/dashboard" TargetMode="External"/><Relationship Id="rId7" Type="http://schemas.openxmlformats.org/officeDocument/2006/relationships/hyperlink" Target="https://academicanalytics.com/products-features/discovery-suit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t.academicanalytics.com/" TargetMode="External"/><Relationship Id="rId5" Type="http://schemas.openxmlformats.org/officeDocument/2006/relationships/hyperlink" Target="https://urldefense.com/v3/__https:/utsa-discovery.beta.academicanalytics.com/dashboard__;!!DAxFFaumoJbh!Ks3k0fIhYT1cyNduobPCPctv2592jczXQDo1oUyBBYRfcWKC2P3QK5LOrrdnlA$" TargetMode="External"/><Relationship Id="rId4" Type="http://schemas.openxmlformats.org/officeDocument/2006/relationships/hyperlink" Target="https://urldefense.com/v3/__https:/scholars.msu.edu/dashboard__;!!DAxFFaumoJbh!Ks3k0fIhYT1cyNduobPCPctv2592jczXQDo1oUyBBYRfcWKC2P3QK5LPByPB5Q$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mensions.ai/discover/publicatio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aluki.sharepoint.com/sites/OfficeofSponsoredProjectsAdministration/SitePages/Office-of-Sponsored-Project-Administration.aspx?e=1:acb5696b544540e4967cd892efe34d02&amp;CT=1612826672248&amp;OR=OWA-NT&amp;CID=92569a11-88c0-c315-492a-9f0d76d2b2e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iusystem.edu/academic-affairs/export-controls/index.s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icies.siu.edu/personnel-policies/chapter4/ch4-all/confint.ph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file:///E:\1a.%20SIUC-Director%20of%20Office%20of%20Sponsored%20Projects%20Administration\Reports_PI%20Expenditure%20Burn%20Rate%20Tracking\SIU%20OSPA-PI%20Available%20Spend%20Report.xlsx" TargetMode="Externa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forward.com/signu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listserv.siu.edu/scripts/wa.exe?SUBED1=RESEARCH-MATTERS-L&amp;A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librisgroup.com/products/pivot-funding-opportunities-and-profil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bout.proquest.com/researchers/faculty/" TargetMode="External"/><Relationship Id="rId4" Type="http://schemas.openxmlformats.org/officeDocument/2006/relationships/hyperlink" Target="https://www.youtube.com/watch?v=GZbvbYz65SY&amp;feature=emb_log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proquest.com/researchers/facult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366714-50B1-4EEC-AF3E-928E760B7DC3}"/>
              </a:ext>
            </a:extLst>
          </p:cNvPr>
          <p:cNvSpPr txBox="1">
            <a:spLocks/>
          </p:cNvSpPr>
          <p:nvPr/>
        </p:nvSpPr>
        <p:spPr>
          <a:xfrm>
            <a:off x="0" y="410198"/>
            <a:ext cx="12192000" cy="7947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solidFill>
                  <a:schemeClr val="tx1"/>
                </a:solidFill>
              </a:rPr>
              <a:t>Office Of Sponsored Projects Administration (OSPA) - SIUC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1C9D20-7CE7-450A-912E-EBF42DD27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64589"/>
            <a:ext cx="12192000" cy="181520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u="sng" cap="small" spc="0" dirty="0">
                <a:ln/>
                <a:solidFill>
                  <a:schemeClr val="accent4"/>
                </a:solidFill>
              </a:rPr>
              <a:t>OSPA Outreach &amp; Collaboration</a:t>
            </a:r>
            <a:br>
              <a:rPr lang="en-US" sz="3600" b="1" u="sng" cap="small" spc="0" dirty="0">
                <a:ln/>
                <a:solidFill>
                  <a:schemeClr val="accent4"/>
                </a:solidFill>
              </a:rPr>
            </a:br>
            <a:r>
              <a:rPr lang="en-US" sz="3600" b="1" cap="small" spc="0" dirty="0">
                <a:ln/>
                <a:solidFill>
                  <a:schemeClr val="accent4"/>
                </a:solidFill>
              </a:rPr>
              <a:t/>
            </a:r>
            <a:br>
              <a:rPr lang="en-US" sz="3600" b="1" cap="small" spc="0" dirty="0">
                <a:ln/>
                <a:solidFill>
                  <a:schemeClr val="accent4"/>
                </a:solidFill>
              </a:rPr>
            </a:br>
            <a:r>
              <a:rPr lang="en-US" sz="3200" cap="small" spc="0" dirty="0">
                <a:ln/>
                <a:solidFill>
                  <a:schemeClr val="accent4"/>
                </a:solidFill>
              </a:rPr>
              <a:t>Our Role, Services, Strategies, &amp; Initiatives </a:t>
            </a:r>
            <a:br>
              <a:rPr lang="en-US" sz="3200" cap="small" spc="0" dirty="0">
                <a:ln/>
                <a:solidFill>
                  <a:schemeClr val="accent4"/>
                </a:solidFill>
              </a:rPr>
            </a:br>
            <a:r>
              <a:rPr lang="en-US" sz="3200" cap="small" spc="0" dirty="0">
                <a:ln/>
                <a:solidFill>
                  <a:schemeClr val="accent4"/>
                </a:solidFill>
              </a:rPr>
              <a:t>To Facilitate Research Funding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BE64F5-2231-4E1E-A3D3-47DDCC712E18}"/>
              </a:ext>
            </a:extLst>
          </p:cNvPr>
          <p:cNvSpPr txBox="1">
            <a:spLocks/>
          </p:cNvSpPr>
          <p:nvPr/>
        </p:nvSpPr>
        <p:spPr>
          <a:xfrm>
            <a:off x="0" y="4452359"/>
            <a:ext cx="12167764" cy="24056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368AD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68AD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68AD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68AD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68AD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small" dirty="0">
                <a:solidFill>
                  <a:schemeClr val="tx1"/>
                </a:solidFill>
              </a:rPr>
              <a:t>SIUC College Of Health &amp; Human Sciences </a:t>
            </a:r>
            <a:r>
              <a:rPr lang="en-US" sz="5200" b="1" cap="small" dirty="0">
                <a:solidFill>
                  <a:schemeClr val="tx1"/>
                </a:solidFill>
              </a:rPr>
              <a:t/>
            </a:r>
            <a:br>
              <a:rPr lang="en-US" sz="5200" b="1" cap="small" dirty="0">
                <a:solidFill>
                  <a:schemeClr val="tx1"/>
                </a:solidFill>
              </a:rPr>
            </a:br>
            <a:endParaRPr lang="en-US" sz="5200" b="1" cap="small" dirty="0">
              <a:solidFill>
                <a:schemeClr val="tx1"/>
              </a:solidFill>
            </a:endParaRPr>
          </a:p>
          <a:p>
            <a:pPr algn="ctr"/>
            <a:r>
              <a:rPr lang="en-US" sz="2200" b="1" u="sng" cap="small" dirty="0">
                <a:solidFill>
                  <a:schemeClr val="tx1"/>
                </a:solidFill>
              </a:rPr>
              <a:t>Location &amp; Time</a:t>
            </a:r>
          </a:p>
          <a:p>
            <a:pPr algn="ctr"/>
            <a:r>
              <a:rPr lang="en-US" sz="1900" dirty="0">
                <a:solidFill>
                  <a:schemeClr val="tx1"/>
                </a:solidFill>
              </a:rPr>
              <a:t>Date: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Tuesday, March 9th 2021</a:t>
            </a:r>
          </a:p>
          <a:p>
            <a:pPr algn="ctr"/>
            <a:r>
              <a:rPr lang="en-US" sz="1900" dirty="0">
                <a:solidFill>
                  <a:schemeClr val="tx1"/>
                </a:solidFill>
              </a:rPr>
              <a:t>Time: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3:00 pm – 4:00 pm (Central Time)</a:t>
            </a:r>
          </a:p>
        </p:txBody>
      </p:sp>
    </p:spTree>
    <p:extLst>
      <p:ext uri="{BB962C8B-B14F-4D97-AF65-F5344CB8AC3E}">
        <p14:creationId xmlns:p14="http://schemas.microsoft.com/office/powerpoint/2010/main" val="165453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2630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  <a:endParaRPr lang="en-US" sz="4000" b="1" cap="smal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91E22-E8E3-471F-BB1C-454D6A526454}"/>
              </a:ext>
            </a:extLst>
          </p:cNvPr>
          <p:cNvSpPr txBox="1"/>
          <p:nvPr/>
        </p:nvSpPr>
        <p:spPr>
          <a:xfrm>
            <a:off x="1911333" y="806990"/>
            <a:ext cx="836725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</a:rPr>
              <a:t>Detailed Biographic Profiles and Publication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C5C73-5762-4A75-B950-AF15E41CB836}"/>
              </a:ext>
            </a:extLst>
          </p:cNvPr>
          <p:cNvSpPr txBox="1"/>
          <p:nvPr/>
        </p:nvSpPr>
        <p:spPr>
          <a:xfrm>
            <a:off x="9891252" y="3795595"/>
            <a:ext cx="221225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Automatically matched to Funding Opportunities at the individual and department level!</a:t>
            </a:r>
          </a:p>
        </p:txBody>
      </p:sp>
      <p:pic>
        <p:nvPicPr>
          <p:cNvPr id="11" name="Graphic 10" descr="Arrow: Counterclockwise curve">
            <a:extLst>
              <a:ext uri="{FF2B5EF4-FFF2-40B4-BE49-F238E27FC236}">
                <a16:creationId xmlns:a16="http://schemas.microsoft.com/office/drawing/2014/main" id="{472011CB-8588-43B7-815A-BFA3A7F8B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217242">
            <a:off x="9958792" y="2561995"/>
            <a:ext cx="869085" cy="1509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106E78-22D8-466B-B2B4-C8B6F4EA1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262862"/>
            <a:ext cx="9783098" cy="55875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368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2630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  <a:endParaRPr lang="en-US" sz="4000" b="1" cap="smal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91E22-E8E3-471F-BB1C-454D6A526454}"/>
              </a:ext>
            </a:extLst>
          </p:cNvPr>
          <p:cNvSpPr txBox="1"/>
          <p:nvPr/>
        </p:nvSpPr>
        <p:spPr>
          <a:xfrm>
            <a:off x="1911333" y="806990"/>
            <a:ext cx="836725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</a:rPr>
              <a:t>Example of Automated Email Alert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C5C73-5762-4A75-B950-AF15E41CB836}"/>
              </a:ext>
            </a:extLst>
          </p:cNvPr>
          <p:cNvSpPr txBox="1"/>
          <p:nvPr/>
        </p:nvSpPr>
        <p:spPr>
          <a:xfrm>
            <a:off x="7973961" y="1462354"/>
            <a:ext cx="3087329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Recommended Funding, Important Updates and Alerts automatically delivered directly to users’  inboxes</a:t>
            </a:r>
          </a:p>
        </p:txBody>
      </p:sp>
      <p:pic>
        <p:nvPicPr>
          <p:cNvPr id="11" name="Graphic 10" descr="Arrow: Counterclockwise curve">
            <a:extLst>
              <a:ext uri="{FF2B5EF4-FFF2-40B4-BE49-F238E27FC236}">
                <a16:creationId xmlns:a16="http://schemas.microsoft.com/office/drawing/2014/main" id="{472011CB-8588-43B7-815A-BFA3A7F8B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5175302">
            <a:off x="6778500" y="1452489"/>
            <a:ext cx="878036" cy="1216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037254-F038-4B25-85EF-EBEE9372C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219" y="2640937"/>
            <a:ext cx="6561992" cy="42170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399310-A45F-4664-BF45-C37C51671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9" y="1297858"/>
            <a:ext cx="5552214" cy="55601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4604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1AF8-F189-4DC9-92F9-5A9B95CB5B7B}"/>
              </a:ext>
            </a:extLst>
          </p:cNvPr>
          <p:cNvSpPr txBox="1"/>
          <p:nvPr/>
        </p:nvSpPr>
        <p:spPr>
          <a:xfrm>
            <a:off x="1976284" y="1091190"/>
            <a:ext cx="823943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</a:rPr>
              <a:t>Extensive Admin Dashboard &amp; Reports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C2DC9C1-ABDF-4BF1-A806-61BE70BB9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7425"/>
            <a:ext cx="3773324" cy="5070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options for: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and Activity Stats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Activity Stats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Searches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Claims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Searches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Options for Admins: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announcements and send global messages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Curate and send newsletters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Groups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internal funding opportunities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FA22AA-FB07-4148-BD21-2C06E83A1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49" y="1787425"/>
            <a:ext cx="7846580" cy="5070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98ADEE-AE7C-4674-B553-DA4FA33701FB}"/>
              </a:ext>
            </a:extLst>
          </p:cNvPr>
          <p:cNvSpPr txBox="1"/>
          <p:nvPr/>
        </p:nvSpPr>
        <p:spPr>
          <a:xfrm>
            <a:off x="11012129" y="2599163"/>
            <a:ext cx="1179871" cy="3447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Alert History</a:t>
            </a:r>
          </a:p>
          <a:p>
            <a:pPr algn="ctr"/>
            <a:endParaRPr lang="en-US" sz="1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3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how the service is being used and into which </a:t>
            </a:r>
            <a:r>
              <a:rPr lang="en-US" sz="13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opportunities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being recommended to which researchers!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6BD155-CCE8-4923-8F78-5B2A32E3B8E0}"/>
              </a:ext>
            </a:extLst>
          </p:cNvPr>
          <p:cNvSpPr/>
          <p:nvPr/>
        </p:nvSpPr>
        <p:spPr>
          <a:xfrm>
            <a:off x="3333980" y="2962198"/>
            <a:ext cx="1356007" cy="3517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235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1AF8-F189-4DC9-92F9-5A9B95CB5B7B}"/>
              </a:ext>
            </a:extLst>
          </p:cNvPr>
          <p:cNvSpPr txBox="1"/>
          <p:nvPr/>
        </p:nvSpPr>
        <p:spPr>
          <a:xfrm>
            <a:off x="1976284" y="1091190"/>
            <a:ext cx="823943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</a:rPr>
              <a:t>Conferences &amp; Papers Database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DD965-52B8-47A2-8F9D-CCBCC817A806}"/>
              </a:ext>
            </a:extLst>
          </p:cNvPr>
          <p:cNvSpPr txBox="1"/>
          <p:nvPr/>
        </p:nvSpPr>
        <p:spPr>
          <a:xfrm>
            <a:off x="0" y="2430960"/>
            <a:ext cx="55414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search of editorially curated collection of calls for papers issued by professional bodies, journal editors and other conference organizers in all academic disciplines.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A6037-0B9D-4A6C-AB51-5EB904517CD6}"/>
              </a:ext>
            </a:extLst>
          </p:cNvPr>
          <p:cNvSpPr txBox="1"/>
          <p:nvPr/>
        </p:nvSpPr>
        <p:spPr>
          <a:xfrm>
            <a:off x="0" y="5250792"/>
            <a:ext cx="55414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Search 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 filters and relevance and date sorting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Organizers, Eligibility, Location, Important Dates, Keywords and Topics, and Links to Websites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001DB-B8AB-47A8-8C69-ECEC1CA4B67E}"/>
              </a:ext>
            </a:extLst>
          </p:cNvPr>
          <p:cNvSpPr txBox="1"/>
          <p:nvPr/>
        </p:nvSpPr>
        <p:spPr>
          <a:xfrm>
            <a:off x="844103" y="3944751"/>
            <a:ext cx="3452593" cy="5078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Opportunities for researchers to get their work noticed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BF40BD-3687-4234-99F9-3031442267BF}"/>
              </a:ext>
            </a:extLst>
          </p:cNvPr>
          <p:cNvGrpSpPr/>
          <p:nvPr/>
        </p:nvGrpSpPr>
        <p:grpSpPr>
          <a:xfrm>
            <a:off x="5541448" y="1607208"/>
            <a:ext cx="6650552" cy="5250791"/>
            <a:chOff x="4067944" y="743753"/>
            <a:chExt cx="4423969" cy="4011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DA62A4-4F6C-4A49-8A58-91C7014FB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7944" y="743753"/>
              <a:ext cx="4423969" cy="40119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A1CCE2-BD95-4780-8B96-031000D5E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3560" y="2806719"/>
              <a:ext cx="1815777" cy="19252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</p:spTree>
    <p:extLst>
      <p:ext uri="{BB962C8B-B14F-4D97-AF65-F5344CB8AC3E}">
        <p14:creationId xmlns:p14="http://schemas.microsoft.com/office/powerpoint/2010/main" val="16824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1AF8-F189-4DC9-92F9-5A9B95CB5B7B}"/>
              </a:ext>
            </a:extLst>
          </p:cNvPr>
          <p:cNvSpPr txBox="1"/>
          <p:nvPr/>
        </p:nvSpPr>
        <p:spPr>
          <a:xfrm>
            <a:off x="1976284" y="1091190"/>
            <a:ext cx="823943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</a:rPr>
              <a:t>Funding Insight: Searchable Awarded Grants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94BAE-9099-467A-8014-7D463318C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7208"/>
            <a:ext cx="7698658" cy="52507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7A75AD-6726-4277-A5C4-DEE2C8A7E607}"/>
              </a:ext>
            </a:extLst>
          </p:cNvPr>
          <p:cNvSpPr txBox="1"/>
          <p:nvPr/>
        </p:nvSpPr>
        <p:spPr>
          <a:xfrm>
            <a:off x="7914968" y="3563189"/>
            <a:ext cx="4050890" cy="1338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Previously awarded grants provide valuable insights into previous winners!</a:t>
            </a:r>
          </a:p>
          <a:p>
            <a:pPr algn="ctr"/>
            <a:endParaRPr lang="en-US" sz="1350" b="1" dirty="0">
              <a:solidFill>
                <a:schemeClr val="bg1"/>
              </a:solidFill>
            </a:endParaRPr>
          </a:p>
          <a:p>
            <a:pPr algn="ctr"/>
            <a:r>
              <a:rPr lang="en-US" sz="1350" b="1" dirty="0">
                <a:solidFill>
                  <a:schemeClr val="bg1"/>
                </a:solidFill>
              </a:rPr>
              <a:t>Make informed decisions about what opportunities to apply for based on a better understanding of what funders have funded in previous rounds </a:t>
            </a:r>
          </a:p>
        </p:txBody>
      </p:sp>
      <p:pic>
        <p:nvPicPr>
          <p:cNvPr id="8" name="Graphic 7" descr="Arrow: Counterclockwise curve">
            <a:extLst>
              <a:ext uri="{FF2B5EF4-FFF2-40B4-BE49-F238E27FC236}">
                <a16:creationId xmlns:a16="http://schemas.microsoft.com/office/drawing/2014/main" id="{E6DB3517-C43B-4503-8192-B31DAB8CB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406336">
            <a:off x="7627490" y="2778680"/>
            <a:ext cx="1083929" cy="10839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7C40F6-0B78-4F02-AC11-B61A7E3E16CB}"/>
              </a:ext>
            </a:extLst>
          </p:cNvPr>
          <p:cNvSpPr/>
          <p:nvPr/>
        </p:nvSpPr>
        <p:spPr>
          <a:xfrm>
            <a:off x="2084439" y="1594642"/>
            <a:ext cx="855405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1AF8-F189-4DC9-92F9-5A9B95CB5B7B}"/>
              </a:ext>
            </a:extLst>
          </p:cNvPr>
          <p:cNvSpPr txBox="1"/>
          <p:nvPr/>
        </p:nvSpPr>
        <p:spPr>
          <a:xfrm>
            <a:off x="1976284" y="1091190"/>
            <a:ext cx="823943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</a:rPr>
              <a:t>Widely Distribution Of Sponsors And Funding Types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99E1D8-C187-4347-8D74-F2CEBEEA2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392801"/>
              </p:ext>
            </p:extLst>
          </p:nvPr>
        </p:nvGraphicFramePr>
        <p:xfrm>
          <a:off x="0" y="1828800"/>
          <a:ext cx="5276729" cy="502920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4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</a:rPr>
                        <a:t>25.3%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</a:rPr>
                        <a:t>Professional Society or Association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</a:rPr>
                        <a:t>24.8%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strike="noStrike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</a:rPr>
                        <a:t>Private Foundation/Other, Nonprofit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</a:rPr>
                        <a:t>14.1%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</a:rPr>
                        <a:t>US Federal Government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</a:rPr>
                        <a:t>13.7%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</a:rPr>
                        <a:t>National Government, non-US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</a:rPr>
                        <a:t>8.7%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</a:rPr>
                        <a:t>Academic Institution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</a:rPr>
                        <a:t>6.1%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</a:rPr>
                        <a:t>Public Sector, National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</a:rPr>
                        <a:t>4.1%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</a:rPr>
                        <a:t>State, Province or Local Government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</a:rPr>
                        <a:t>2.3%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</a:rPr>
                        <a:t>Commercial/Private Sector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</a:rPr>
                        <a:t>0.9%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</a:rPr>
                        <a:t>Multinational Organization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B7939C3-0D19-49AC-9A81-7B7693453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826623"/>
              </p:ext>
            </p:extLst>
          </p:nvPr>
        </p:nvGraphicFramePr>
        <p:xfrm>
          <a:off x="5276729" y="1861827"/>
          <a:ext cx="6915271" cy="499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08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1AF8-F189-4DC9-92F9-5A9B95CB5B7B}"/>
              </a:ext>
            </a:extLst>
          </p:cNvPr>
          <p:cNvSpPr txBox="1"/>
          <p:nvPr/>
        </p:nvSpPr>
        <p:spPr>
          <a:xfrm>
            <a:off x="1976284" y="1091190"/>
            <a:ext cx="823943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</a:rPr>
              <a:t>Wide Variety Of Opportunity Types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9E4B91D-C9C4-4692-B0E1-95CF7AEE2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807052"/>
              </p:ext>
            </p:extLst>
          </p:nvPr>
        </p:nvGraphicFramePr>
        <p:xfrm>
          <a:off x="0" y="1813274"/>
          <a:ext cx="7606410" cy="504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BC100D2-C48A-4DE4-B004-EADAE6B88D7B}"/>
              </a:ext>
            </a:extLst>
          </p:cNvPr>
          <p:cNvSpPr txBox="1">
            <a:spLocks/>
          </p:cNvSpPr>
          <p:nvPr/>
        </p:nvSpPr>
        <p:spPr>
          <a:xfrm>
            <a:off x="8344487" y="1815221"/>
            <a:ext cx="3105898" cy="504472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b="1" dirty="0">
                <a:solidFill>
                  <a:srgbClr val="0070C0"/>
                </a:solidFill>
              </a:rPr>
              <a:t>More than 23,000 active opportunities on average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b="1" dirty="0">
              <a:solidFill>
                <a:srgbClr val="1190B7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800" b="1" dirty="0">
              <a:solidFill>
                <a:srgbClr val="1190B7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b="1" dirty="0">
                <a:solidFill>
                  <a:srgbClr val="00B050"/>
                </a:solidFill>
              </a:rPr>
              <a:t>More than 13,000 sponsors tracked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b="1" dirty="0">
                <a:solidFill>
                  <a:srgbClr val="660033"/>
                </a:solidFill>
              </a:rPr>
              <a:t>Global database – </a:t>
            </a:r>
            <a:br>
              <a:rPr lang="en-US" sz="1800" b="1" dirty="0">
                <a:solidFill>
                  <a:srgbClr val="660033"/>
                </a:solidFill>
              </a:rPr>
            </a:br>
            <a:r>
              <a:rPr lang="en-US" sz="1800" b="1" dirty="0">
                <a:solidFill>
                  <a:srgbClr val="660033"/>
                </a:solidFill>
              </a:rPr>
              <a:t>50% of funding is from non-US sponsors</a:t>
            </a:r>
          </a:p>
        </p:txBody>
      </p:sp>
    </p:spTree>
    <p:extLst>
      <p:ext uri="{BB962C8B-B14F-4D97-AF65-F5344CB8AC3E}">
        <p14:creationId xmlns:p14="http://schemas.microsoft.com/office/powerpoint/2010/main" val="25444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1AF8-F189-4DC9-92F9-5A9B95CB5B7B}"/>
              </a:ext>
            </a:extLst>
          </p:cNvPr>
          <p:cNvSpPr txBox="1"/>
          <p:nvPr/>
        </p:nvSpPr>
        <p:spPr>
          <a:xfrm>
            <a:off x="1976284" y="1091190"/>
            <a:ext cx="823943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</a:rPr>
              <a:t>Pivot Is Considered The “Gold Standard” For Funding Opportunity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306B1-A8DC-482F-93CE-928BACAE3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500"/>
            <a:ext cx="5978013" cy="47149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730BB-D6AB-449C-94CA-B3A0C4070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986" y="2000500"/>
            <a:ext cx="5978013" cy="47149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7688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0374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  <a:endParaRPr lang="en-US" sz="4000" b="1" cap="smal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C98C93D-A485-48EB-B593-33B4D46B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8252"/>
            <a:ext cx="6096000" cy="5049748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University of Michigan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3"/>
              </a:rPr>
              <a:t>https://guides.lib.umich.edu/c.php?g=283405&amp;p=1888659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University of Chicago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https://ura.uchicago.edu/page/pivot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University of Nevada, Las Vegas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5"/>
              </a:rPr>
              <a:t>https://www.unlv.edu/research/osp/pivot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University of California, San Francisco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6"/>
              </a:rPr>
              <a:t>https://osr.ucsf.edu/content/find-funding-opportunities#extramural-funding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 Massachusetts Institute of Technology (MIT)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7"/>
              </a:rPr>
              <a:t>https://ras.mit.edu/finding-funding/find-funding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University of Pittsburgh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8"/>
              </a:rPr>
              <a:t>https://www.osp.pitt.edu/find-funding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Harvard University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hlinkClick r:id="rId9"/>
              </a:rPr>
              <a:t>https://ecor.mgh.harvard.edu/awards-and-grants/cos-pivot----external-funding-search-engine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Indiana University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</a:rPr>
              <a:t>-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hlinkClick r:id="rId10"/>
              </a:rPr>
              <a:t>https://news.iu.edu/stories/2021/02/iu/inside/10-pivot-funding-search-tool-helps-faculty.html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 University of Connecticut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</a:rPr>
              <a:t>-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hlinkClick r:id="rId11"/>
              </a:rPr>
              <a:t>https://guides.lib.uconn.edu/c.php?g=606741&amp;p=4899012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 University of Arizona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12"/>
              </a:rPr>
              <a:t>https://rgw.arizona.edu/development/find-funding/external-funding/cos-pivot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The University of Vermont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13"/>
              </a:rPr>
              <a:t>https://www.uvm.edu/spa/pivot-funding-collaboration-tool-searchable-databases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University of Nevada, Reno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14"/>
              </a:rPr>
              <a:t>https://www.unr.edu/research-innovation/research-hub/grant-funding-database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11A03D6-7B78-4388-A417-BAC475DF970E}"/>
              </a:ext>
            </a:extLst>
          </p:cNvPr>
          <p:cNvSpPr txBox="1">
            <a:spLocks/>
          </p:cNvSpPr>
          <p:nvPr/>
        </p:nvSpPr>
        <p:spPr>
          <a:xfrm>
            <a:off x="6087438" y="1808252"/>
            <a:ext cx="6096000" cy="5049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University of Wisconsin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15"/>
              </a:rPr>
              <a:t>https://researchguides.library.wisc.edu/c.php?g=177764&amp;p=1170446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University of Florida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16"/>
              </a:rPr>
              <a:t>https://research.ufl.edu/finding-funding/cos-pivot-funding-database.html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University of Texas at Austin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17"/>
              </a:rPr>
              <a:t>https://research.utexas.edu/find-funding/pivot/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 Boston University School of Medicine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18"/>
              </a:rPr>
              <a:t>https://www.bumc.bu.edu/busm/research/find-funding-2/pivot-funding-database/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 Texas State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19"/>
              </a:rPr>
              <a:t>https://www.txstate.edu/research/ord/pivot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The University of Mississippi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20"/>
              </a:rPr>
              <a:t>https://research.olemiss.edu/proposal-development/cos_temp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University Oregon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</a:rPr>
              <a:t>-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hlinkClick r:id="rId21"/>
              </a:rPr>
              <a:t>https://research.uoregon.edu/plan/find-funding/external-funding-opportunities/pivot-funding-database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University of Iowa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</a:rPr>
              <a:t>-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hlinkClick r:id="rId22"/>
              </a:rPr>
              <a:t>https://dsp.research.uiowa.edu/pivot-funding-database-available-ui-community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</a:rPr>
              <a:t> 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Kean University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</a:rPr>
              <a:t>- 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hlinkClick r:id="rId23"/>
              </a:rPr>
              <a:t>https://www.kean.edu/offices/research-and-sponsored-programs/external-funding/finding-funding-using-pivot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University of Kansas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24"/>
              </a:rPr>
              <a:t>https://research.ku.edu/pivot-proquest-database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University of Missouri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25"/>
              </a:rPr>
              <a:t>https://research.missouri.edu/ospa/pivot_funding.php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</a:rPr>
              <a:t>Drexel University </a:t>
            </a: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  <a:hlinkClick r:id="rId26"/>
              </a:rPr>
              <a:t>https://www.library.drexel.edu/news-and-events/news/libraries-news/2019/February/Pivot_Update/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CBC36-1D74-4AF0-B3C7-08CAE96BFB18}"/>
              </a:ext>
            </a:extLst>
          </p:cNvPr>
          <p:cNvSpPr txBox="1"/>
          <p:nvPr/>
        </p:nvSpPr>
        <p:spPr>
          <a:xfrm>
            <a:off x="1877961" y="1294647"/>
            <a:ext cx="838691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b="1" cap="small" dirty="0">
                <a:solidFill>
                  <a:schemeClr val="bg1"/>
                </a:solidFill>
              </a:rPr>
              <a:t>Partnering Institutions Currently Leveraging </a:t>
            </a:r>
            <a:r>
              <a:rPr lang="en-US" sz="1800" b="1" cap="small" dirty="0">
                <a:solidFill>
                  <a:schemeClr val="bg1"/>
                </a:solidFill>
                <a:hlinkClick r:id="rId27"/>
              </a:rPr>
              <a:t>ExLibris Pivot-RP</a:t>
            </a:r>
            <a:r>
              <a:rPr lang="en-US" sz="1800" b="1" cap="small" dirty="0">
                <a:solidFill>
                  <a:schemeClr val="bg1"/>
                </a:solidFill>
              </a:rPr>
              <a:t> Search Engine</a:t>
            </a:r>
            <a:endParaRPr lang="en-US" sz="1800" b="1" cap="smal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7419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  <a:endParaRPr lang="en-US" sz="4000" b="1" cap="smal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CBC36-1D74-4AF0-B3C7-08CAE96BFB18}"/>
              </a:ext>
            </a:extLst>
          </p:cNvPr>
          <p:cNvSpPr txBox="1"/>
          <p:nvPr/>
        </p:nvSpPr>
        <p:spPr>
          <a:xfrm>
            <a:off x="1902542" y="757283"/>
            <a:ext cx="838691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bg1"/>
                </a:solidFill>
              </a:rPr>
              <a:t>Many Institutions Take Advantage of </a:t>
            </a:r>
            <a:r>
              <a:rPr lang="en-US" sz="2000" b="1" cap="small" dirty="0">
                <a:solidFill>
                  <a:schemeClr val="bg1"/>
                </a:solidFill>
                <a:hlinkClick r:id="rId3"/>
              </a:rPr>
              <a:t>ExLibris Pivot-RP</a:t>
            </a:r>
            <a:r>
              <a:rPr lang="en-US" sz="2000" b="1" cap="small" dirty="0">
                <a:solidFill>
                  <a:schemeClr val="bg1"/>
                </a:solidFill>
              </a:rPr>
              <a:t> New Feature</a:t>
            </a:r>
            <a:endParaRPr lang="en-US" sz="2000" b="1" cap="small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383B8B-E16A-4073-9EBD-D95BC02F3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0" y="1157393"/>
            <a:ext cx="3972253" cy="28099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2DD5F-59D3-48DF-88D8-B484666B3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099" y="1177257"/>
            <a:ext cx="3956891" cy="28099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1CE07-DF21-45CA-901D-8DA8F59E7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0466" y="1177257"/>
            <a:ext cx="3857164" cy="27901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3066F3-2370-4646-AC4D-2D3E73A9A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9" y="4011727"/>
            <a:ext cx="3972253" cy="2863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FCA35-F5F4-43FD-A217-3B1C45FE4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099" y="4011727"/>
            <a:ext cx="3972253" cy="2863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F414A6-4997-4F36-9E13-B4A823687A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0466" y="4011726"/>
            <a:ext cx="3868944" cy="28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b="1" cap="small" dirty="0">
                <a:solidFill>
                  <a:schemeClr val="tx1"/>
                </a:solidFill>
              </a:rPr>
              <a:t>Agenda Topics </a:t>
            </a:r>
            <a:endParaRPr lang="en-US" altLang="en-US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360B594-B293-47FF-8BB6-1C992E7AB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72" y="1828801"/>
            <a:ext cx="5880688" cy="5029199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000" b="1" cap="small" dirty="0">
              <a:solidFill>
                <a:schemeClr val="bg1"/>
              </a:solidFill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cap="small" dirty="0">
                <a:solidFill>
                  <a:schemeClr val="bg1"/>
                </a:solidFill>
              </a:rPr>
              <a:t>Introductions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cap="small" dirty="0">
                <a:solidFill>
                  <a:schemeClr val="bg1"/>
                </a:solidFill>
              </a:rPr>
              <a:t>OSPA Strategic Vision @ SIUC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cap="small" dirty="0">
                <a:solidFill>
                  <a:schemeClr val="bg1"/>
                </a:solidFill>
              </a:rPr>
              <a:t>Initiatives &amp; Funding Opportunities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cap="small" dirty="0">
                <a:solidFill>
                  <a:schemeClr val="bg1"/>
                </a:solidFill>
              </a:rPr>
              <a:t>Managing Research With Best Technology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cap="small" dirty="0">
                <a:solidFill>
                  <a:schemeClr val="bg1"/>
                </a:solidFill>
              </a:rPr>
              <a:t>System Information &amp; Automation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cap="small" dirty="0">
                <a:solidFill>
                  <a:schemeClr val="bg1"/>
                </a:solidFill>
              </a:rPr>
              <a:t>Partnerships &amp; Collaborations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EDBBADB-111B-45F9-B8AE-4EB0664F6AAA}"/>
              </a:ext>
            </a:extLst>
          </p:cNvPr>
          <p:cNvSpPr txBox="1">
            <a:spLocks/>
          </p:cNvSpPr>
          <p:nvPr/>
        </p:nvSpPr>
        <p:spPr>
          <a:xfrm>
            <a:off x="6226139" y="1828800"/>
            <a:ext cx="5880688" cy="50291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000" b="1" cap="small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b="1" cap="small" dirty="0">
                <a:solidFill>
                  <a:schemeClr val="bg1"/>
                </a:solidFill>
              </a:rPr>
              <a:t>Operational &amp; Business Process Improvements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b="1" cap="small" dirty="0">
                <a:solidFill>
                  <a:schemeClr val="bg1"/>
                </a:solidFill>
              </a:rPr>
              <a:t>Roles &amp; Responsibilities </a:t>
            </a:r>
            <a:br>
              <a:rPr lang="en-US" sz="2000" b="1" cap="small" dirty="0">
                <a:solidFill>
                  <a:schemeClr val="bg1"/>
                </a:solidFill>
              </a:rPr>
            </a:br>
            <a:r>
              <a:rPr lang="en-US" sz="2000" b="1" cap="small" dirty="0">
                <a:solidFill>
                  <a:schemeClr val="bg1"/>
                </a:solidFill>
              </a:rPr>
              <a:t>(OSPA Teams – Departments – Investigators)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b="1" cap="small" dirty="0">
                <a:solidFill>
                  <a:schemeClr val="bg1"/>
                </a:solidFill>
              </a:rPr>
              <a:t>Conflict of Interest &amp; Export Control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b="1" cap="small" dirty="0">
                <a:solidFill>
                  <a:schemeClr val="bg1"/>
                </a:solidFill>
              </a:rPr>
              <a:t>Realtime Reports &amp; Dashboards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100" b="1" cap="small" dirty="0">
                <a:solidFill>
                  <a:schemeClr val="bg1"/>
                </a:solidFill>
              </a:rPr>
              <a:t>Adverse Impacts – Grants Management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b="1" cap="small" dirty="0">
                <a:solidFill>
                  <a:schemeClr val="bg1"/>
                </a:solidFill>
              </a:rPr>
              <a:t>Questions &amp; Answers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5F2C4-DD1B-488D-8DC6-8EAB64F11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985" y="1052453"/>
            <a:ext cx="750030" cy="776347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isometricOffAxis1Right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14735" y="0"/>
            <a:ext cx="12221470" cy="717755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Opportunities-2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11A03D6-7B78-4388-A417-BAC475DF970E}"/>
              </a:ext>
            </a:extLst>
          </p:cNvPr>
          <p:cNvSpPr txBox="1">
            <a:spLocks/>
          </p:cNvSpPr>
          <p:nvPr/>
        </p:nvSpPr>
        <p:spPr>
          <a:xfrm>
            <a:off x="1" y="2123090"/>
            <a:ext cx="6096000" cy="4734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i="0" dirty="0">
                <a:solidFill>
                  <a:schemeClr val="bg1"/>
                </a:solidFill>
                <a:effectLst/>
                <a:latin typeface="Montserrat"/>
              </a:rPr>
              <a:t>Target Funding Opportunities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Montserrat"/>
              </a:rPr>
              <a:t> 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i="0" strike="noStrike" dirty="0">
                <a:solidFill>
                  <a:schemeClr val="bg1"/>
                </a:solidFill>
                <a:effectLst/>
                <a:latin typeface="Montserrat"/>
              </a:rPr>
              <a:t>Strategic Planning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Montserrat"/>
              </a:rPr>
              <a:t> 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Montserrat"/>
              </a:rPr>
              <a:t>Faculty Development 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i="0" dirty="0">
                <a:solidFill>
                  <a:schemeClr val="bg1"/>
                </a:solidFill>
                <a:effectLst/>
                <a:latin typeface="Montserrat"/>
              </a:rPr>
              <a:t>Create a Research Center or Institute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Montserrat"/>
              </a:rPr>
              <a:t> 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i="0" dirty="0">
                <a:solidFill>
                  <a:schemeClr val="bg1"/>
                </a:solidFill>
                <a:effectLst/>
                <a:latin typeface="Montserrat"/>
              </a:rPr>
              <a:t>Showcase Faculty Scholarship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2F77F-BFB1-41DD-8684-4E0B39903ED0}"/>
              </a:ext>
            </a:extLst>
          </p:cNvPr>
          <p:cNvSpPr txBox="1"/>
          <p:nvPr/>
        </p:nvSpPr>
        <p:spPr>
          <a:xfrm>
            <a:off x="0" y="1064795"/>
            <a:ext cx="12192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b="1" cap="small" dirty="0">
                <a:solidFill>
                  <a:schemeClr val="bg1"/>
                </a:solidFill>
              </a:rPr>
              <a:t>Partnering Institutions Currently Leveraging </a:t>
            </a:r>
            <a:r>
              <a:rPr lang="en-US" sz="2000" b="1" cap="small" dirty="0">
                <a:solidFill>
                  <a:schemeClr val="bg1"/>
                </a:solidFill>
                <a:hlinkClick r:id="rId3"/>
              </a:rPr>
              <a:t>Academic Analytics</a:t>
            </a:r>
            <a:r>
              <a:rPr lang="en-US" sz="2000" b="1" cap="small" dirty="0">
                <a:solidFill>
                  <a:schemeClr val="bg1"/>
                </a:solidFill>
              </a:rPr>
              <a:t> Search Engine</a:t>
            </a:r>
            <a:endParaRPr lang="en-US" sz="20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A1550A4-B118-4630-A556-AD818250D05E}"/>
              </a:ext>
            </a:extLst>
          </p:cNvPr>
          <p:cNvSpPr txBox="1">
            <a:spLocks/>
          </p:cNvSpPr>
          <p:nvPr/>
        </p:nvSpPr>
        <p:spPr>
          <a:xfrm>
            <a:off x="6080234" y="2123088"/>
            <a:ext cx="6096000" cy="4734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Montserrat"/>
              </a:rPr>
              <a:t>Foster Team Science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Montserrat"/>
              </a:rPr>
              <a:t>Institutional Advancement 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Montserrat"/>
              </a:rPr>
              <a:t>Graduate Placement in Academia 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Montserrat"/>
              </a:rPr>
              <a:t>Develop a Publication Strategy 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Montserrat"/>
              </a:rPr>
              <a:t>Subject Matter Expertise Identification </a:t>
            </a:r>
          </a:p>
        </p:txBody>
      </p:sp>
    </p:spTree>
    <p:extLst>
      <p:ext uri="{BB962C8B-B14F-4D97-AF65-F5344CB8AC3E}">
        <p14:creationId xmlns:p14="http://schemas.microsoft.com/office/powerpoint/2010/main" val="208270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11A03D6-7B78-4388-A417-BAC475DF970E}"/>
              </a:ext>
            </a:extLst>
          </p:cNvPr>
          <p:cNvSpPr txBox="1">
            <a:spLocks/>
          </p:cNvSpPr>
          <p:nvPr/>
        </p:nvSpPr>
        <p:spPr>
          <a:xfrm>
            <a:off x="1" y="1808252"/>
            <a:ext cx="6181422" cy="504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100" b="1" dirty="0">
                <a:solidFill>
                  <a:schemeClr val="bg1"/>
                </a:solidFill>
              </a:rPr>
              <a:t>University of </a:t>
            </a:r>
            <a:r>
              <a:rPr lang="fr-FR" sz="1100" b="1" dirty="0">
                <a:solidFill>
                  <a:schemeClr val="bg1"/>
                </a:solidFill>
              </a:rPr>
              <a:t>Missouri System: </a:t>
            </a:r>
            <a:r>
              <a:rPr lang="fr-FR" sz="1100" b="1" i="0" u="sng" dirty="0">
                <a:solidFill>
                  <a:srgbClr val="0563C1"/>
                </a:solidFill>
                <a:effectLst/>
                <a:hlinkClick r:id="rId3"/>
              </a:rPr>
              <a:t>https://scholars.umsystem.edu/dashboard</a:t>
            </a:r>
            <a:endParaRPr lang="en-US" sz="11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100" b="1" dirty="0">
                <a:solidFill>
                  <a:schemeClr val="bg1"/>
                </a:solidFill>
              </a:rPr>
              <a:t> Michigan State University - </a:t>
            </a:r>
            <a:r>
              <a:rPr lang="en-US" sz="1100" b="1" i="0" u="sng" dirty="0">
                <a:solidFill>
                  <a:srgbClr val="0563C1"/>
                </a:solidFill>
                <a:effectLst/>
                <a:hlinkClick r:id="rId4"/>
              </a:rPr>
              <a:t>https://scholars.msu.edu/dashboard</a:t>
            </a:r>
            <a:r>
              <a:rPr lang="en-US" sz="1100" b="1" dirty="0">
                <a:solidFill>
                  <a:schemeClr val="bg1"/>
                </a:solidFill>
              </a:rPr>
              <a:t> 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100" b="1" i="0" dirty="0">
                <a:solidFill>
                  <a:srgbClr val="000000"/>
                </a:solidFill>
                <a:effectLst/>
              </a:rPr>
              <a:t>Michigan State University </a:t>
            </a:r>
            <a:endParaRPr lang="en-US" sz="1100" b="1" dirty="0">
              <a:solidFill>
                <a:srgbClr val="201F1E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100" b="1" i="0" dirty="0">
                <a:solidFill>
                  <a:srgbClr val="000000"/>
                </a:solidFill>
                <a:effectLst/>
              </a:rPr>
              <a:t>North Carolina State University</a:t>
            </a:r>
            <a:endParaRPr lang="en-US" sz="1100" b="1" i="0" dirty="0">
              <a:solidFill>
                <a:srgbClr val="201F1E"/>
              </a:solidFill>
              <a:effectLst/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100" b="1" i="0" dirty="0">
                <a:solidFill>
                  <a:srgbClr val="000000"/>
                </a:solidFill>
                <a:effectLst/>
              </a:rPr>
              <a:t>Rice University</a:t>
            </a:r>
            <a:endParaRPr lang="en-US" sz="1100" b="1" dirty="0">
              <a:solidFill>
                <a:srgbClr val="201F1E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100" b="1" i="0" dirty="0">
                <a:solidFill>
                  <a:srgbClr val="000000"/>
                </a:solidFill>
                <a:effectLst/>
              </a:rPr>
              <a:t>University at Buffalo – The State University of New York</a:t>
            </a:r>
            <a:endParaRPr lang="en-US" sz="1100" b="1" i="0" dirty="0">
              <a:solidFill>
                <a:srgbClr val="201F1E"/>
              </a:solidFill>
              <a:effectLst/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100" b="1" i="0" dirty="0">
                <a:solidFill>
                  <a:srgbClr val="000000"/>
                </a:solidFill>
                <a:effectLst/>
              </a:rPr>
              <a:t>University of Illinois at Chicago</a:t>
            </a:r>
            <a:endParaRPr lang="en-US" sz="1100" b="1" dirty="0">
              <a:solidFill>
                <a:srgbClr val="201F1E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100" b="1" i="0" dirty="0">
                <a:solidFill>
                  <a:srgbClr val="000000"/>
                </a:solidFill>
                <a:effectLst/>
              </a:rPr>
              <a:t>University of Miami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100" b="1" i="0" dirty="0">
                <a:solidFill>
                  <a:srgbClr val="000000"/>
                </a:solidFill>
                <a:effectLst/>
              </a:rPr>
              <a:t>University of Missouri – Columbia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University of Missouri – Kansas City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Virginia Tech</a:t>
            </a:r>
            <a:endParaRPr lang="en-US" sz="1100" b="1" i="0" dirty="0">
              <a:solidFill>
                <a:schemeClr val="bg1"/>
              </a:solidFill>
              <a:effectLst/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endParaRPr lang="en-US" sz="1600" b="0" i="0" dirty="0">
              <a:solidFill>
                <a:srgbClr val="201F1E"/>
              </a:solidFill>
              <a:effectLst/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E83B4F1-4709-4073-AB8E-85BA4F7E7DD7}"/>
              </a:ext>
            </a:extLst>
          </p:cNvPr>
          <p:cNvSpPr txBox="1">
            <a:spLocks/>
          </p:cNvSpPr>
          <p:nvPr/>
        </p:nvSpPr>
        <p:spPr>
          <a:xfrm>
            <a:off x="6096000" y="1808252"/>
            <a:ext cx="6096000" cy="4969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200" b="1" dirty="0">
                <a:solidFill>
                  <a:schemeClr val="bg1"/>
                </a:solidFill>
              </a:rPr>
              <a:t>University of Texas San Antonio - </a:t>
            </a:r>
            <a:r>
              <a:rPr lang="en-US" sz="1200" b="1" i="0" u="sng" dirty="0">
                <a:solidFill>
                  <a:srgbClr val="0563C1"/>
                </a:solidFill>
                <a:effectLst/>
                <a:hlinkClick r:id="rId5"/>
              </a:rPr>
              <a:t>https://</a:t>
            </a:r>
            <a:r>
              <a:rPr lang="en-US" sz="1700" b="1" i="0" u="sng" dirty="0">
                <a:solidFill>
                  <a:srgbClr val="0563C1"/>
                </a:solidFill>
                <a:effectLst/>
                <a:hlinkClick r:id="rId5"/>
              </a:rPr>
              <a:t>utsa-discovery.beta.academicanalytics.com/dashboard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700" b="1" dirty="0">
                <a:solidFill>
                  <a:schemeClr val="bg1"/>
                </a:solidFill>
              </a:rPr>
              <a:t> Massachusetts Institute of Technology (MIT) - </a:t>
            </a:r>
            <a:r>
              <a:rPr lang="en-US" sz="1700" b="1" i="0" u="sng" dirty="0">
                <a:solidFill>
                  <a:srgbClr val="0563C1"/>
                </a:solidFill>
                <a:effectLst/>
                <a:hlinkClick r:id="rId6"/>
              </a:rPr>
              <a:t>http://mit.academicanalytics.com/</a:t>
            </a:r>
            <a:r>
              <a:rPr lang="en-US" sz="1700" b="1" i="0" dirty="0">
                <a:solidFill>
                  <a:srgbClr val="201F1E"/>
                </a:solidFill>
                <a:effectLst/>
              </a:rPr>
              <a:t> 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700" b="1" i="0" dirty="0">
                <a:solidFill>
                  <a:srgbClr val="000000"/>
                </a:solidFill>
                <a:effectLst/>
              </a:rPr>
              <a:t>Boston University </a:t>
            </a:r>
            <a:endParaRPr lang="en-US" sz="1700" b="1" dirty="0">
              <a:solidFill>
                <a:srgbClr val="201F1E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700" b="1" i="0" dirty="0">
                <a:solidFill>
                  <a:srgbClr val="000000"/>
                </a:solidFill>
                <a:effectLst/>
              </a:rPr>
              <a:t>Clemson University</a:t>
            </a:r>
            <a:endParaRPr lang="en-US" sz="1700" b="1" i="0" dirty="0">
              <a:solidFill>
                <a:srgbClr val="201F1E"/>
              </a:solidFill>
              <a:effectLst/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East Carolina University</a:t>
            </a:r>
            <a:endParaRPr lang="en-US" sz="17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700" b="1" i="0" dirty="0">
                <a:solidFill>
                  <a:srgbClr val="000000"/>
                </a:solidFill>
                <a:effectLst/>
              </a:rPr>
              <a:t>Georgia State University</a:t>
            </a:r>
            <a:endParaRPr lang="en-US" sz="1700" b="1" i="0" dirty="0">
              <a:solidFill>
                <a:srgbClr val="201F1E"/>
              </a:solidFill>
              <a:effectLst/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700" b="1" i="0" dirty="0">
                <a:solidFill>
                  <a:srgbClr val="000000"/>
                </a:solidFill>
                <a:effectLst/>
              </a:rPr>
              <a:t>Indiana University Bloomington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700" b="1" i="0" dirty="0">
                <a:solidFill>
                  <a:srgbClr val="000000"/>
                </a:solidFill>
                <a:effectLst/>
              </a:rPr>
              <a:t>Wayne State University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700" b="1" i="0" dirty="0">
                <a:solidFill>
                  <a:srgbClr val="000000"/>
                </a:solidFill>
                <a:effectLst/>
              </a:rPr>
              <a:t>Washington University in St. Louis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700" b="1" i="0" dirty="0">
                <a:solidFill>
                  <a:srgbClr val="000000"/>
                </a:solidFill>
                <a:effectLst/>
              </a:rPr>
              <a:t>University of Kansas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1700" b="1" i="0" dirty="0">
                <a:solidFill>
                  <a:srgbClr val="000000"/>
                </a:solidFill>
                <a:effectLst/>
              </a:rPr>
              <a:t>Northern Arizona University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endParaRPr lang="en-US" sz="1600" b="0" i="0" dirty="0">
              <a:solidFill>
                <a:srgbClr val="201F1E"/>
              </a:solidFill>
              <a:effectLst/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812DC2-1A9E-4ACE-8A76-723349743F5B}"/>
              </a:ext>
            </a:extLst>
          </p:cNvPr>
          <p:cNvSpPr txBox="1">
            <a:spLocks/>
          </p:cNvSpPr>
          <p:nvPr/>
        </p:nvSpPr>
        <p:spPr>
          <a:xfrm>
            <a:off x="-14735" y="0"/>
            <a:ext cx="12221470" cy="84557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Initiatives &amp; Funding Opportunities-2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90F0E-BEED-4940-8529-2901513438AE}"/>
              </a:ext>
            </a:extLst>
          </p:cNvPr>
          <p:cNvSpPr txBox="1"/>
          <p:nvPr/>
        </p:nvSpPr>
        <p:spPr>
          <a:xfrm>
            <a:off x="0" y="1062948"/>
            <a:ext cx="12192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b="1" cap="small" dirty="0">
                <a:solidFill>
                  <a:schemeClr val="bg1"/>
                </a:solidFill>
              </a:rPr>
              <a:t>Partnering Institutions Currently Leveraging </a:t>
            </a:r>
            <a:r>
              <a:rPr lang="en-US" sz="2000" b="1" cap="small" dirty="0">
                <a:solidFill>
                  <a:schemeClr val="bg1"/>
                </a:solidFill>
                <a:hlinkClick r:id="rId7"/>
              </a:rPr>
              <a:t>Academic Analytics</a:t>
            </a:r>
            <a:r>
              <a:rPr lang="en-US" sz="2000" b="1" cap="small" dirty="0">
                <a:solidFill>
                  <a:schemeClr val="bg1"/>
                </a:solidFill>
              </a:rPr>
              <a:t> Search Engine</a:t>
            </a:r>
            <a:endParaRPr lang="en-US" sz="20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59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6A6BCA-2B3A-4294-9F4A-DFE56E68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Operations &amp; Business Process Improvements</a:t>
            </a:r>
            <a:br>
              <a:rPr lang="en-US" b="1" cap="small" dirty="0">
                <a:solidFill>
                  <a:schemeClr val="tx1"/>
                </a:solidFill>
                <a:latin typeface="+mn-lt"/>
              </a:rPr>
            </a:br>
            <a:r>
              <a:rPr lang="en-US" cap="small" dirty="0">
                <a:solidFill>
                  <a:schemeClr val="tx1"/>
                </a:solidFill>
                <a:latin typeface="+mn-lt"/>
              </a:rPr>
              <a:t>(Pre-Award)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A2A5C-A622-497D-9562-E361DD9281F4}"/>
              </a:ext>
            </a:extLst>
          </p:cNvPr>
          <p:cNvSpPr txBox="1"/>
          <p:nvPr/>
        </p:nvSpPr>
        <p:spPr>
          <a:xfrm>
            <a:off x="0" y="1182935"/>
            <a:ext cx="12192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0000"/>
                </a:solidFill>
              </a:rPr>
              <a:t>OSPA Leverages </a:t>
            </a:r>
            <a:r>
              <a:rPr lang="en-US" sz="2000" b="1" dirty="0">
                <a:solidFill>
                  <a:srgbClr val="000000"/>
                </a:solidFill>
                <a:hlinkClick r:id="rId3"/>
              </a:rPr>
              <a:t>Dimensions</a:t>
            </a:r>
            <a:r>
              <a:rPr lang="en-US" sz="2000" b="1" dirty="0">
                <a:solidFill>
                  <a:srgbClr val="000000"/>
                </a:solidFill>
              </a:rPr>
              <a:t> Research Database To Support Investigators Research </a:t>
            </a:r>
            <a:endParaRPr lang="en-US" sz="20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71165B-081C-4930-BBA8-9BD824099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1765"/>
            <a:ext cx="12192000" cy="4986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32C32B-14A8-4274-9273-19ED75ABD13B}"/>
              </a:ext>
            </a:extLst>
          </p:cNvPr>
          <p:cNvSpPr txBox="1"/>
          <p:nvPr/>
        </p:nvSpPr>
        <p:spPr>
          <a:xfrm>
            <a:off x="2812026" y="1563988"/>
            <a:ext cx="6115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hlinkClick r:id="rId3"/>
              </a:rPr>
              <a:t>https://app.dimensions.ai/discover/publication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66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402B606-B25A-47AB-9CB7-34267F05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0700"/>
            <a:ext cx="12191999" cy="50673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70C0"/>
                </a:solidFill>
              </a:rPr>
              <a:t>Onboarding of New Principal Investigators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</a:rPr>
              <a:t>Training – </a:t>
            </a:r>
            <a:r>
              <a:rPr lang="en-US" sz="2800" dirty="0">
                <a:solidFill>
                  <a:schemeClr val="bg1"/>
                </a:solidFill>
              </a:rPr>
              <a:t>OSPA Training Sessions with Certified Research Administrators.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</a:rPr>
              <a:t>Funding opportunity – </a:t>
            </a:r>
            <a:r>
              <a:rPr lang="en-US" sz="2800" dirty="0">
                <a:solidFill>
                  <a:schemeClr val="bg1"/>
                </a:solidFill>
              </a:rPr>
              <a:t>Review and Perform Eligibility Determination.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</a:rPr>
              <a:t>Budget – </a:t>
            </a:r>
            <a:r>
              <a:rPr lang="en-US" sz="2800" dirty="0">
                <a:solidFill>
                  <a:schemeClr val="bg1"/>
                </a:solidFill>
              </a:rPr>
              <a:t>Assist Investigators with Budget Development.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</a:rPr>
              <a:t>Internal Review – </a:t>
            </a:r>
            <a:r>
              <a:rPr lang="en-US" sz="2800" dirty="0">
                <a:solidFill>
                  <a:schemeClr val="bg1"/>
                </a:solidFill>
              </a:rPr>
              <a:t>OSPA Assists with Internal Routing Forms Process &amp; Review.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</a:rPr>
              <a:t>External Review – </a:t>
            </a:r>
            <a:r>
              <a:rPr lang="en-US" sz="2800" dirty="0">
                <a:solidFill>
                  <a:schemeClr val="bg1"/>
                </a:solidFill>
              </a:rPr>
              <a:t>OSPA Assists with Agency Submission Portal Reviews 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6A6BCA-2B3A-4294-9F4A-DFE56E68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Operations &amp; Business Process Improvements</a:t>
            </a:r>
            <a:br>
              <a:rPr lang="en-US" b="1" cap="small" dirty="0">
                <a:solidFill>
                  <a:schemeClr val="tx1"/>
                </a:solidFill>
                <a:latin typeface="+mn-lt"/>
              </a:rPr>
            </a:br>
            <a:r>
              <a:rPr lang="en-US" cap="small" dirty="0">
                <a:solidFill>
                  <a:schemeClr val="tx1"/>
                </a:solidFill>
                <a:latin typeface="+mn-lt"/>
              </a:rPr>
              <a:t>(Pre-Award)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A2A5C-A622-497D-9562-E361DD9281F4}"/>
              </a:ext>
            </a:extLst>
          </p:cNvPr>
          <p:cNvSpPr txBox="1"/>
          <p:nvPr/>
        </p:nvSpPr>
        <p:spPr>
          <a:xfrm>
            <a:off x="0" y="1182935"/>
            <a:ext cx="12192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0000"/>
                </a:solidFill>
              </a:rPr>
              <a:t>Potential Increased Funding Require Adherence To OSPA Business Process Guidelines For Success </a:t>
            </a:r>
            <a:endParaRPr lang="en-US" sz="20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6177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402B606-B25A-47AB-9CB7-34267F05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0700"/>
            <a:ext cx="12191999" cy="50673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On-Time Proposal Submission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Proposal Notification.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10 Days Advance Submittal To OSPA.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To Facilitate OSPA’s Comprehensive Review.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Receipt of All Required Documentations For Proposal Submissions.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Ability To Follow Up and Perform Additional Activities To Track Submitted Proposal Statuses.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Timely Proposal Negotiations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Waiver or Reduction of Indirect Cost Rate.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Limited Submission Opportunities.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Cost Share Commitments &amp; Subrecipients Requirements.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Compliance.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A2A5C-A622-497D-9562-E361DD9281F4}"/>
              </a:ext>
            </a:extLst>
          </p:cNvPr>
          <p:cNvSpPr txBox="1"/>
          <p:nvPr/>
        </p:nvSpPr>
        <p:spPr>
          <a:xfrm>
            <a:off x="0" y="1182935"/>
            <a:ext cx="12192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0000"/>
                </a:solidFill>
              </a:rPr>
              <a:t>Potential Increased Funding Require Adherence To OSPA Business Process Guidelines For Success </a:t>
            </a:r>
            <a:endParaRPr lang="en-US" sz="20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4748C3-9C05-4818-B72F-0FF50AAA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Operations &amp; Business Process Improvements</a:t>
            </a:r>
            <a:br>
              <a:rPr lang="en-US" b="1" cap="small" dirty="0">
                <a:solidFill>
                  <a:schemeClr val="tx1"/>
                </a:solidFill>
                <a:latin typeface="+mn-lt"/>
              </a:rPr>
            </a:br>
            <a:r>
              <a:rPr lang="en-US" cap="small" dirty="0">
                <a:solidFill>
                  <a:schemeClr val="tx1"/>
                </a:solidFill>
                <a:latin typeface="+mn-lt"/>
              </a:rPr>
              <a:t>(Pre-Award)</a:t>
            </a:r>
          </a:p>
        </p:txBody>
      </p:sp>
    </p:spTree>
    <p:extLst>
      <p:ext uri="{BB962C8B-B14F-4D97-AF65-F5344CB8AC3E}">
        <p14:creationId xmlns:p14="http://schemas.microsoft.com/office/powerpoint/2010/main" val="521560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402B606-B25A-47AB-9CB7-34267F05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0700"/>
            <a:ext cx="12192000" cy="50673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Improve Financial Management of Sponsored Awards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Reduce Awards Setup Time To Facilitate Spending.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Budget &amp; Cost Control Management – (Including Subcontracts and Cost Share).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Reports &amp; Deliverable Submission.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Award Closeout and Timely Reconciliation.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Billing, Invoicing, and Receivables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Automate Business Processes like Billing, Cash Draw etc…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Continuously Improve Service and Communication with Research Department for Accurate Invoicing.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Reporting and Dashboards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Executive and Management – Award Status &amp; Financial Health.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Department and Investigators – Summary and Detail Award Financial Information.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Sponsoring Agencies Deliverables – Timely Submissions of Invoices and Cash Draws.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6A6BCA-2B3A-4294-9F4A-DFE56E68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Operations &amp; Business Process Improvements</a:t>
            </a:r>
            <a:br>
              <a:rPr lang="en-US" b="1" cap="small" dirty="0">
                <a:solidFill>
                  <a:schemeClr val="tx1"/>
                </a:solidFill>
                <a:latin typeface="+mn-lt"/>
              </a:rPr>
            </a:br>
            <a:r>
              <a:rPr lang="en-US" cap="small" dirty="0">
                <a:solidFill>
                  <a:schemeClr val="tx1"/>
                </a:solidFill>
                <a:latin typeface="+mn-lt"/>
              </a:rPr>
              <a:t>(Post-Award)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477F1-0E31-4B31-B831-F4B1C7EE93E4}"/>
              </a:ext>
            </a:extLst>
          </p:cNvPr>
          <p:cNvSpPr txBox="1"/>
          <p:nvPr/>
        </p:nvSpPr>
        <p:spPr>
          <a:xfrm>
            <a:off x="0" y="1182935"/>
            <a:ext cx="12192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0000"/>
                </a:solidFill>
              </a:rPr>
              <a:t>Potential Increased Funding Require Updated OSPA Systems &amp; Technology For Success </a:t>
            </a:r>
            <a:endParaRPr lang="en-US" sz="20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4068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176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Managing Research With Best Technology</a:t>
            </a:r>
            <a:endParaRPr lang="en-US" sz="4000" b="1" cap="smal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AB5D9-84C3-43A8-8E84-180A865E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986" y="2159562"/>
            <a:ext cx="3302324" cy="469843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86A911-98F2-4459-BECA-8C79AE416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19403" y="2838322"/>
            <a:ext cx="4513772" cy="352558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051BD3-E2ED-42BD-9B98-53566B1E1368}"/>
              </a:ext>
            </a:extLst>
          </p:cNvPr>
          <p:cNvSpPr txBox="1"/>
          <p:nvPr/>
        </p:nvSpPr>
        <p:spPr>
          <a:xfrm>
            <a:off x="0" y="1155511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7030A0"/>
                </a:solidFill>
              </a:rPr>
              <a:t>Can OSPA’s Current State Effectively &amp; Efficiently Support Increased Funding?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FF9CE-B2FB-49CE-8E71-99268FC69424}"/>
              </a:ext>
            </a:extLst>
          </p:cNvPr>
          <p:cNvSpPr txBox="1"/>
          <p:nvPr/>
        </p:nvSpPr>
        <p:spPr>
          <a:xfrm>
            <a:off x="3900277" y="4416448"/>
            <a:ext cx="46147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b="1" cap="small" dirty="0">
                <a:solidFill>
                  <a:srgbClr val="C00000"/>
                </a:solidFill>
              </a:rPr>
              <a:t>Our Current System Require An Upgrade</a:t>
            </a: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88D047FA-E19B-4BD6-9CDC-B87795958602}"/>
              </a:ext>
            </a:extLst>
          </p:cNvPr>
          <p:cNvSpPr/>
          <p:nvPr/>
        </p:nvSpPr>
        <p:spPr>
          <a:xfrm>
            <a:off x="3900277" y="3244334"/>
            <a:ext cx="4614708" cy="369332"/>
          </a:xfrm>
          <a:prstGeom prst="striped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0A521250-CFD3-4899-B83E-7A000C656BA1}"/>
              </a:ext>
            </a:extLst>
          </p:cNvPr>
          <p:cNvSpPr/>
          <p:nvPr/>
        </p:nvSpPr>
        <p:spPr>
          <a:xfrm>
            <a:off x="3900277" y="5588562"/>
            <a:ext cx="4614708" cy="369332"/>
          </a:xfrm>
          <a:prstGeom prst="striped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2F91C7-03C9-4E08-96A8-CF8985C1FDF4}"/>
              </a:ext>
            </a:extLst>
          </p:cNvPr>
          <p:cNvSpPr/>
          <p:nvPr/>
        </p:nvSpPr>
        <p:spPr>
          <a:xfrm>
            <a:off x="-1" y="1836240"/>
            <a:ext cx="6096000" cy="4619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Current State of System Operations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FFCC12-956A-46F2-A80F-6526C4CA6E42}"/>
              </a:ext>
            </a:extLst>
          </p:cNvPr>
          <p:cNvSpPr/>
          <p:nvPr/>
        </p:nvSpPr>
        <p:spPr>
          <a:xfrm>
            <a:off x="6096000" y="1836240"/>
            <a:ext cx="6096000" cy="4619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Future State of System Operations</a:t>
            </a:r>
          </a:p>
        </p:txBody>
      </p:sp>
    </p:spTree>
    <p:extLst>
      <p:ext uri="{BB962C8B-B14F-4D97-AF65-F5344CB8AC3E}">
        <p14:creationId xmlns:p14="http://schemas.microsoft.com/office/powerpoint/2010/main" val="3527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Managing Research With Best Technology</a:t>
            </a:r>
            <a:endParaRPr lang="en-US" sz="4000" b="1" cap="smal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7648E1-BB9E-47F7-BF03-05B31E9F2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91" y="3172311"/>
            <a:ext cx="4848348" cy="36413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24B443-FFDB-407A-A4C1-801DD1F6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697" y="2856135"/>
            <a:ext cx="4652887" cy="4001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6D2C72-DD2E-4627-885A-7C7FBB26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454" y="3983007"/>
            <a:ext cx="1801092" cy="1748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D4F80-D49E-434C-B85B-78BCAFAAE35D}"/>
              </a:ext>
            </a:extLst>
          </p:cNvPr>
          <p:cNvSpPr txBox="1"/>
          <p:nvPr/>
        </p:nvSpPr>
        <p:spPr>
          <a:xfrm>
            <a:off x="0" y="975281"/>
            <a:ext cx="12192000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OSPA Needs An Upgrade of The Grants Management Systems To Support Increased Research Funding For Productivity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FA46C-E179-4F92-AC14-9A0B3B009C78}"/>
              </a:ext>
            </a:extLst>
          </p:cNvPr>
          <p:cNvSpPr txBox="1"/>
          <p:nvPr/>
        </p:nvSpPr>
        <p:spPr>
          <a:xfrm>
            <a:off x="732889" y="2243073"/>
            <a:ext cx="1072622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Analytics – Dashboards – Reports – Scalable For Growth – Audits </a:t>
            </a:r>
          </a:p>
        </p:txBody>
      </p:sp>
    </p:spTree>
    <p:extLst>
      <p:ext uri="{BB962C8B-B14F-4D97-AF65-F5344CB8AC3E}">
        <p14:creationId xmlns:p14="http://schemas.microsoft.com/office/powerpoint/2010/main" val="907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of the best road trips to take … by audiobook | Road trips | The Guardian">
            <a:extLst>
              <a:ext uri="{FF2B5EF4-FFF2-40B4-BE49-F238E27FC236}">
                <a16:creationId xmlns:a16="http://schemas.microsoft.com/office/drawing/2014/main" id="{876C19EC-5B55-4001-ABB8-BD3C0407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18167"/>
            <a:ext cx="5435031" cy="5039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sla changes Autopilot package - Business Insider">
            <a:extLst>
              <a:ext uri="{FF2B5EF4-FFF2-40B4-BE49-F238E27FC236}">
                <a16:creationId xmlns:a16="http://schemas.microsoft.com/office/drawing/2014/main" id="{3C1133DC-96A2-42D3-B51A-E2F189EF3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8" y="1857375"/>
            <a:ext cx="5524501" cy="5000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4400747-8800-4770-A700-5E07A2E4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System Information &amp; Automation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3F6362-231F-49D9-8745-5781C7DFA0DE}"/>
              </a:ext>
            </a:extLst>
          </p:cNvPr>
          <p:cNvSpPr/>
          <p:nvPr/>
        </p:nvSpPr>
        <p:spPr>
          <a:xfrm>
            <a:off x="5435029" y="1818167"/>
            <a:ext cx="1232469" cy="87342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Which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Tool Do You Use?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7DE953-B3F7-425C-A6B8-CA5D458B8ABF}"/>
              </a:ext>
            </a:extLst>
          </p:cNvPr>
          <p:cNvSpPr/>
          <p:nvPr/>
        </p:nvSpPr>
        <p:spPr>
          <a:xfrm>
            <a:off x="5435029" y="2852798"/>
            <a:ext cx="1232468" cy="87342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 Do You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Perform?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194944-AE1C-4AED-9478-71F2374DD43E}"/>
              </a:ext>
            </a:extLst>
          </p:cNvPr>
          <p:cNvSpPr/>
          <p:nvPr/>
        </p:nvSpPr>
        <p:spPr>
          <a:xfrm>
            <a:off x="5435029" y="3887429"/>
            <a:ext cx="1232468" cy="87342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is Your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Result?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AC0C0E-95B5-4EC4-973C-8C771D51B8D5}"/>
              </a:ext>
            </a:extLst>
          </p:cNvPr>
          <p:cNvSpPr/>
          <p:nvPr/>
        </p:nvSpPr>
        <p:spPr>
          <a:xfrm>
            <a:off x="5435029" y="4937468"/>
            <a:ext cx="1232468" cy="87342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 You Deliver?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CA45B3-E167-4D16-926D-7A9A15A24BA5}"/>
              </a:ext>
            </a:extLst>
          </p:cNvPr>
          <p:cNvSpPr/>
          <p:nvPr/>
        </p:nvSpPr>
        <p:spPr>
          <a:xfrm>
            <a:off x="5435029" y="5984574"/>
            <a:ext cx="1232468" cy="87342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 You Plan To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C6512F-F07C-41D5-9F6E-3ED9DF9C0C6B}"/>
              </a:ext>
            </a:extLst>
          </p:cNvPr>
          <p:cNvSpPr/>
          <p:nvPr/>
        </p:nvSpPr>
        <p:spPr>
          <a:xfrm>
            <a:off x="0" y="1356189"/>
            <a:ext cx="6096000" cy="4619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Current State of System Operations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567A3-91C0-411C-A8D3-3B0BB70085A8}"/>
              </a:ext>
            </a:extLst>
          </p:cNvPr>
          <p:cNvSpPr/>
          <p:nvPr/>
        </p:nvSpPr>
        <p:spPr>
          <a:xfrm>
            <a:off x="6096000" y="1344719"/>
            <a:ext cx="6096000" cy="4619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Future State of System Operations</a:t>
            </a:r>
          </a:p>
        </p:txBody>
      </p:sp>
    </p:spTree>
    <p:extLst>
      <p:ext uri="{BB962C8B-B14F-4D97-AF65-F5344CB8AC3E}">
        <p14:creationId xmlns:p14="http://schemas.microsoft.com/office/powerpoint/2010/main" val="38404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4400747-8800-4770-A700-5E07A2E4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System Information &amp; Automation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3F6362-231F-49D9-8745-5781C7DFA0DE}"/>
              </a:ext>
            </a:extLst>
          </p:cNvPr>
          <p:cNvSpPr/>
          <p:nvPr/>
        </p:nvSpPr>
        <p:spPr>
          <a:xfrm>
            <a:off x="5435029" y="1818167"/>
            <a:ext cx="1232469" cy="87342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Which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Tool Do You Use?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7DE953-B3F7-425C-A6B8-CA5D458B8ABF}"/>
              </a:ext>
            </a:extLst>
          </p:cNvPr>
          <p:cNvSpPr/>
          <p:nvPr/>
        </p:nvSpPr>
        <p:spPr>
          <a:xfrm>
            <a:off x="5435029" y="2852798"/>
            <a:ext cx="1232468" cy="87342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 Do You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Perform?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194944-AE1C-4AED-9478-71F2374DD43E}"/>
              </a:ext>
            </a:extLst>
          </p:cNvPr>
          <p:cNvSpPr/>
          <p:nvPr/>
        </p:nvSpPr>
        <p:spPr>
          <a:xfrm>
            <a:off x="5435029" y="3887429"/>
            <a:ext cx="1232468" cy="87342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is Your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Result?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AC0C0E-95B5-4EC4-973C-8C771D51B8D5}"/>
              </a:ext>
            </a:extLst>
          </p:cNvPr>
          <p:cNvSpPr/>
          <p:nvPr/>
        </p:nvSpPr>
        <p:spPr>
          <a:xfrm>
            <a:off x="5435029" y="4937468"/>
            <a:ext cx="1232468" cy="87342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 You Deliver?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CA45B3-E167-4D16-926D-7A9A15A24BA5}"/>
              </a:ext>
            </a:extLst>
          </p:cNvPr>
          <p:cNvSpPr/>
          <p:nvPr/>
        </p:nvSpPr>
        <p:spPr>
          <a:xfrm>
            <a:off x="5435029" y="5984574"/>
            <a:ext cx="1232468" cy="87342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 You Plan To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C6512F-F07C-41D5-9F6E-3ED9DF9C0C6B}"/>
              </a:ext>
            </a:extLst>
          </p:cNvPr>
          <p:cNvSpPr/>
          <p:nvPr/>
        </p:nvSpPr>
        <p:spPr>
          <a:xfrm>
            <a:off x="0" y="1356189"/>
            <a:ext cx="6096000" cy="4619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Current State of Document Library (</a:t>
            </a:r>
            <a:r>
              <a:rPr lang="en-US" b="1" dirty="0">
                <a:solidFill>
                  <a:srgbClr val="0070C0"/>
                </a:solidFill>
              </a:rPr>
              <a:t>Remote Share Drives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567A3-91C0-411C-A8D3-3B0BB70085A8}"/>
              </a:ext>
            </a:extLst>
          </p:cNvPr>
          <p:cNvSpPr/>
          <p:nvPr/>
        </p:nvSpPr>
        <p:spPr>
          <a:xfrm>
            <a:off x="6096000" y="1344719"/>
            <a:ext cx="6096000" cy="4619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Future State of Document Library (</a:t>
            </a:r>
            <a:r>
              <a:rPr lang="en-US" b="1" dirty="0">
                <a:solidFill>
                  <a:srgbClr val="7030A0"/>
                </a:solidFill>
                <a:hlinkClick r:id="rId3"/>
              </a:rPr>
              <a:t>New OSPA SharePoint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5AEA0-3913-4263-9815-3D17680FE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539" y="1806696"/>
            <a:ext cx="5519461" cy="50513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B468D2-CF52-45B5-B7D6-F792FD0AB4E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806697"/>
            <a:ext cx="5429986" cy="50513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08716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1041" y="0"/>
            <a:ext cx="12191999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b="1" cap="small" dirty="0">
                <a:solidFill>
                  <a:schemeClr val="tx1"/>
                </a:solidFill>
                <a:latin typeface="+mn-lt"/>
              </a:rPr>
              <a:t>OSPA Strategic Vision @ SIUC</a:t>
            </a:r>
            <a:endParaRPr lang="en-US" altLang="en-US" sz="3100" dirty="0">
              <a:solidFill>
                <a:schemeClr val="tx1"/>
              </a:solidFill>
              <a:latin typeface="+mn-lt"/>
              <a:cs typeface="Tahoma" panose="020B0604030504040204" pitchFamily="34" charset="0"/>
            </a:endParaRPr>
          </a:p>
        </p:txBody>
      </p:sp>
      <p:graphicFrame>
        <p:nvGraphicFramePr>
          <p:cNvPr id="28" name="Content Placeholder 27">
            <a:extLst>
              <a:ext uri="{FF2B5EF4-FFF2-40B4-BE49-F238E27FC236}">
                <a16:creationId xmlns:a16="http://schemas.microsoft.com/office/drawing/2014/main" id="{ED1A920B-47D7-4378-B4EB-1FCA99FF7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386384"/>
              </p:ext>
            </p:extLst>
          </p:nvPr>
        </p:nvGraphicFramePr>
        <p:xfrm>
          <a:off x="6381460" y="1820411"/>
          <a:ext cx="5810540" cy="50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27">
            <a:extLst>
              <a:ext uri="{FF2B5EF4-FFF2-40B4-BE49-F238E27FC236}">
                <a16:creationId xmlns:a16="http://schemas.microsoft.com/office/drawing/2014/main" id="{DA0D414F-36A2-4258-A864-8FD40A68C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807732"/>
              </p:ext>
            </p:extLst>
          </p:nvPr>
        </p:nvGraphicFramePr>
        <p:xfrm>
          <a:off x="0" y="1820410"/>
          <a:ext cx="5656638" cy="50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B9E3FA71-20EC-4608-87E9-6AA76654A91F}"/>
              </a:ext>
            </a:extLst>
          </p:cNvPr>
          <p:cNvSpPr/>
          <p:nvPr/>
        </p:nvSpPr>
        <p:spPr>
          <a:xfrm>
            <a:off x="5517779" y="4189653"/>
            <a:ext cx="1154360" cy="299102"/>
          </a:xfrm>
          <a:prstGeom prst="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6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Partnership, Collaboration, &amp; Support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623B8C2-0AB3-4FA1-BFCD-85B566477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9349"/>
            <a:ext cx="12192000" cy="500865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</a:rPr>
              <a:t>Institutional Leadership Support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Leadership’s Support and Participative Decision Making.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Support and Collaboration amongst all Stakeholders (Depts., Units, OSPA, Etc…).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</a:rPr>
              <a:t>Understanding How ERP Grants System Impacts Business Processes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Impact of changes in Research business processes and organization.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Demands and Impact on Employees.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Training of Employees.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</a:rPr>
              <a:t> Risk Identification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Risk Tolerance and Conflicts.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Risk to Data For Using Unsupported Access Databases (Current State).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Limiting Potential Growth. </a:t>
            </a:r>
          </a:p>
          <a:p>
            <a:pPr>
              <a:buSzPct val="130000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F4D5E-A240-420D-A733-A022D49DF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214" y="2803350"/>
            <a:ext cx="3089786" cy="3100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80749-FD2A-4EE0-BF7E-0C21B93CBBED}"/>
              </a:ext>
            </a:extLst>
          </p:cNvPr>
          <p:cNvSpPr txBox="1"/>
          <p:nvPr/>
        </p:nvSpPr>
        <p:spPr>
          <a:xfrm>
            <a:off x="9853525" y="3615009"/>
            <a:ext cx="1587164" cy="14773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SIUC LEADERSHIP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SUPPORT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Roles &amp; Responsibilities </a:t>
            </a:r>
            <a:br>
              <a:rPr lang="en-US" b="1" cap="small" dirty="0">
                <a:solidFill>
                  <a:schemeClr val="tx1"/>
                </a:solidFill>
                <a:latin typeface="+mn-lt"/>
              </a:rPr>
            </a:br>
            <a:r>
              <a:rPr lang="en-US" b="1" cap="small" dirty="0">
                <a:solidFill>
                  <a:schemeClr val="tx1"/>
                </a:solidFill>
                <a:latin typeface="+mn-lt"/>
              </a:rPr>
              <a:t>(OSPA Teams – Departments – Investigators)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F3749B-1638-4B7F-AA13-ABE1A18F6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3744" y="2434318"/>
            <a:ext cx="6124510" cy="42565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F2C6B-B06D-483D-ADF7-63E8829C3B3F}"/>
              </a:ext>
            </a:extLst>
          </p:cNvPr>
          <p:cNvSpPr txBox="1"/>
          <p:nvPr/>
        </p:nvSpPr>
        <p:spPr>
          <a:xfrm>
            <a:off x="-1" y="1062992"/>
            <a:ext cx="12192000" cy="1154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Identifying Roles and Responsibilities (RR) Amongst All Stakeholder at SIU</a:t>
            </a:r>
          </a:p>
          <a:p>
            <a:pPr algn="ctr"/>
            <a:endParaRPr lang="en-US" sz="2300" b="1" dirty="0">
              <a:solidFill>
                <a:schemeClr val="bg1"/>
              </a:solidFill>
            </a:endParaRPr>
          </a:p>
          <a:p>
            <a:pPr algn="ctr"/>
            <a:r>
              <a:rPr lang="en-US" sz="2300" b="1" dirty="0">
                <a:solidFill>
                  <a:schemeClr val="bg1"/>
                </a:solidFill>
              </a:rPr>
              <a:t>Establishing RR Matrix To Define OSPA &amp; Research Department Operational Duties For Success</a:t>
            </a:r>
          </a:p>
        </p:txBody>
      </p:sp>
    </p:spTree>
    <p:extLst>
      <p:ext uri="{BB962C8B-B14F-4D97-AF65-F5344CB8AC3E}">
        <p14:creationId xmlns:p14="http://schemas.microsoft.com/office/powerpoint/2010/main" val="374841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CCFB-2B60-4CA3-828C-27C1161E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A1347-9240-4CE4-A254-76457ECF6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90659"/>
            <a:ext cx="12191999" cy="55673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8BD9C82-3E6A-4137-9F0B-6EF30590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Roles &amp; Responsibilities </a:t>
            </a:r>
            <a:br>
              <a:rPr lang="en-US" b="1" cap="small" dirty="0">
                <a:solidFill>
                  <a:schemeClr val="tx1"/>
                </a:solidFill>
                <a:latin typeface="+mn-lt"/>
              </a:rPr>
            </a:br>
            <a:r>
              <a:rPr lang="en-US" b="1" cap="small" dirty="0">
                <a:solidFill>
                  <a:schemeClr val="tx1"/>
                </a:solidFill>
                <a:latin typeface="+mn-lt"/>
              </a:rPr>
              <a:t>(OSPA Teams – Departments – Investigators)</a:t>
            </a:r>
          </a:p>
        </p:txBody>
      </p:sp>
    </p:spTree>
    <p:extLst>
      <p:ext uri="{BB962C8B-B14F-4D97-AF65-F5344CB8AC3E}">
        <p14:creationId xmlns:p14="http://schemas.microsoft.com/office/powerpoint/2010/main" val="3163608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91709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Conflict of Interest &amp; Export Controls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D09EC-7F50-424A-A4F5-BF0C3F6F6966}"/>
              </a:ext>
            </a:extLst>
          </p:cNvPr>
          <p:cNvSpPr txBox="1"/>
          <p:nvPr/>
        </p:nvSpPr>
        <p:spPr>
          <a:xfrm>
            <a:off x="0" y="1800326"/>
            <a:ext cx="12192000" cy="446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7030A0"/>
                </a:solidFill>
              </a:rPr>
              <a:t>Ensuring Researchers Are Complying With </a:t>
            </a:r>
            <a:r>
              <a:rPr lang="en-US" sz="2300" b="1" u="sng" dirty="0">
                <a:solidFill>
                  <a:srgbClr val="7030A0"/>
                </a:solidFill>
              </a:rPr>
              <a:t>Research Compliance</a:t>
            </a:r>
            <a:r>
              <a:rPr lang="en-US" sz="2300" b="1" dirty="0">
                <a:solidFill>
                  <a:srgbClr val="7030A0"/>
                </a:solidFill>
              </a:rPr>
              <a:t>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AD4E9-B14D-4059-822A-1345FA1AF1A8}"/>
              </a:ext>
            </a:extLst>
          </p:cNvPr>
          <p:cNvSpPr txBox="1"/>
          <p:nvPr/>
        </p:nvSpPr>
        <p:spPr>
          <a:xfrm>
            <a:off x="0" y="3099027"/>
            <a:ext cx="12192000" cy="446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7030A0"/>
                </a:solidFill>
              </a:rPr>
              <a:t>Ensuring Researchers Are Complying With </a:t>
            </a:r>
            <a:r>
              <a:rPr lang="en-US" sz="2300" b="1" u="sng" dirty="0">
                <a:solidFill>
                  <a:srgbClr val="7030A0"/>
                </a:solidFill>
              </a:rPr>
              <a:t>Export Controls</a:t>
            </a:r>
            <a:r>
              <a:rPr lang="en-US" sz="2300" b="1" dirty="0">
                <a:solidFill>
                  <a:srgbClr val="7030A0"/>
                </a:solidFill>
              </a:rPr>
              <a:t> Requirements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54053-84C2-4317-BA4B-6E61ABE92C85}"/>
              </a:ext>
            </a:extLst>
          </p:cNvPr>
          <p:cNvSpPr txBox="1"/>
          <p:nvPr/>
        </p:nvSpPr>
        <p:spPr>
          <a:xfrm>
            <a:off x="-90755" y="350210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SIU System Export Controls Web-page. 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600" u="sng" dirty="0">
                <a:solidFill>
                  <a:srgbClr val="CC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https://siusystem.edu/academic-affairs/export-controls/index.shtml</a:t>
            </a:r>
            <a:endParaRPr lang="en-US" sz="1600" u="sng" dirty="0">
              <a:solidFill>
                <a:srgbClr val="CC99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C9F30-D147-4ABE-AB69-855351AFF58B}"/>
              </a:ext>
            </a:extLst>
          </p:cNvPr>
          <p:cNvSpPr txBox="1"/>
          <p:nvPr/>
        </p:nvSpPr>
        <p:spPr>
          <a:xfrm>
            <a:off x="0" y="231648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Example: Conflict of Interest - Financial Interest on Grants Disclosure Statement. </a:t>
            </a:r>
            <a:b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https://policies.siu.edu/personnel-policies/chapter4/ch4-all/confint.php</a:t>
            </a: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D8962-87E9-4DBC-BF49-0FAB29BD5101}"/>
              </a:ext>
            </a:extLst>
          </p:cNvPr>
          <p:cNvSpPr txBox="1"/>
          <p:nvPr/>
        </p:nvSpPr>
        <p:spPr>
          <a:xfrm>
            <a:off x="0" y="415675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OSPA is in collaboration with The Office of Export Control, Conflict Of Interest, and Other Stakeholders To Ensure Investigators are in compliance with relevant policies. Such as:</a:t>
            </a:r>
          </a:p>
          <a:p>
            <a:pPr marL="285750" lvl="0" indent="-285750" algn="l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University Ethics Office - Statement of Economic Interest Form/Supplemental Form.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- SIUC - Annual Disclosure of Proposed Non-University Activities and Financial Interest.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- SIUC - Financial Interest on Grants Disclosure Statement.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- SIU-MEDICINE - Annual Conflict of Interest Disclosure Form.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- SIUE - Kuali Research Conflict of Interest (COI) Module.</a:t>
            </a:r>
          </a:p>
        </p:txBody>
      </p:sp>
    </p:spTree>
    <p:extLst>
      <p:ext uri="{BB962C8B-B14F-4D97-AF65-F5344CB8AC3E}">
        <p14:creationId xmlns:p14="http://schemas.microsoft.com/office/powerpoint/2010/main" val="3893106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91709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Realtime Reports &amp; Dashboards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8C62D-5390-46E7-BE96-9D87F62B2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8465"/>
            <a:ext cx="12192000" cy="5009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4FEC69-F441-4E09-9B12-AB14630A3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22742"/>
              </p:ext>
            </p:extLst>
          </p:nvPr>
        </p:nvGraphicFramePr>
        <p:xfrm>
          <a:off x="5905500" y="1316101"/>
          <a:ext cx="381000" cy="61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showAsIcon="1" r:id="rId5" imgW="381080" imgH="771286" progId="Excel.Sheet.12">
                  <p:link updateAutomatic="1"/>
                </p:oleObj>
              </mc:Choice>
              <mc:Fallback>
                <p:oleObj name="Worksheet" showAsIcon="1" r:id="rId5" imgW="381080" imgH="77128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5500" y="1316101"/>
                        <a:ext cx="381000" cy="611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20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b="1" cap="small" dirty="0">
                <a:solidFill>
                  <a:schemeClr val="tx1"/>
                </a:solidFill>
                <a:latin typeface="+mn-lt"/>
              </a:rPr>
              <a:t>Adverse Impacts – Grants Management</a:t>
            </a:r>
            <a:endParaRPr lang="en-US" altLang="en-US" b="1" cap="small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AA095BB0-CA44-411B-AA27-7761C6C93B07}"/>
              </a:ext>
            </a:extLst>
          </p:cNvPr>
          <p:cNvGrpSpPr/>
          <p:nvPr/>
        </p:nvGrpSpPr>
        <p:grpSpPr>
          <a:xfrm>
            <a:off x="-76420" y="2200957"/>
            <a:ext cx="3919276" cy="3742805"/>
            <a:chOff x="328667" y="1114425"/>
            <a:chExt cx="2900308" cy="2771775"/>
          </a:xfrm>
        </p:grpSpPr>
        <p:pic>
          <p:nvPicPr>
            <p:cNvPr id="6" name="Picture 5" descr="New_Wheel2.png">
              <a:extLst>
                <a:ext uri="{FF2B5EF4-FFF2-40B4-BE49-F238E27FC236}">
                  <a16:creationId xmlns:a16="http://schemas.microsoft.com/office/drawing/2014/main" id="{C7C14238-A289-4C8A-BA82-3155CC945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1" y="1114425"/>
              <a:ext cx="2809874" cy="2771775"/>
            </a:xfrm>
            <a:prstGeom prst="rect">
              <a:avLst/>
            </a:prstGeom>
          </p:spPr>
        </p:pic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748259D2-A583-4A32-AF3A-75E80F9E2B41}"/>
                </a:ext>
              </a:extLst>
            </p:cNvPr>
            <p:cNvGrpSpPr/>
            <p:nvPr/>
          </p:nvGrpSpPr>
          <p:grpSpPr>
            <a:xfrm>
              <a:off x="328667" y="1393957"/>
              <a:ext cx="2713659" cy="2214549"/>
              <a:chOff x="3319517" y="1374907"/>
              <a:chExt cx="2713659" cy="221454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6E60B3-CBB8-406A-81B0-63356F3CD729}"/>
                  </a:ext>
                </a:extLst>
              </p:cNvPr>
              <p:cNvSpPr txBox="1"/>
              <p:nvPr/>
            </p:nvSpPr>
            <p:spPr>
              <a:xfrm rot="19965570">
                <a:off x="3776125" y="1374907"/>
                <a:ext cx="1052024" cy="410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prstClr val="white"/>
                    </a:solidFill>
                    <a:latin typeface="Myriad Pro" pitchFamily="34" charset="0"/>
                    <a:ea typeface="ＭＳ Ｐゴシック" pitchFamily="34" charset="-128"/>
                  </a:rPr>
                  <a:t>Financial Statements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A3D125-AF39-40B4-AA62-9EEFA296FB66}"/>
                  </a:ext>
                </a:extLst>
              </p:cNvPr>
              <p:cNvSpPr txBox="1"/>
              <p:nvPr/>
            </p:nvSpPr>
            <p:spPr>
              <a:xfrm rot="1735582">
                <a:off x="4838701" y="1375301"/>
                <a:ext cx="942976" cy="410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prstClr val="white"/>
                    </a:solidFill>
                    <a:latin typeface="Myriad Pro" pitchFamily="34" charset="0"/>
                    <a:ea typeface="ＭＳ Ｐゴシック" pitchFamily="34" charset="-128"/>
                  </a:rPr>
                  <a:t>Sponsoring Agencies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E6037C-A328-4FA3-9936-AD4D1F6C5BEA}"/>
                  </a:ext>
                </a:extLst>
              </p:cNvPr>
              <p:cNvSpPr txBox="1"/>
              <p:nvPr/>
            </p:nvSpPr>
            <p:spPr>
              <a:xfrm rot="5400000">
                <a:off x="5283307" y="2374331"/>
                <a:ext cx="1257300" cy="242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prstClr val="white"/>
                    </a:solidFill>
                    <a:latin typeface="Myriad Pro" pitchFamily="34" charset="0"/>
                    <a:ea typeface="ＭＳ Ｐゴシック" pitchFamily="34" charset="-128"/>
                  </a:rPr>
                  <a:t>Compliance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D27DF6-A870-440E-8373-504F4D1577F6}"/>
                  </a:ext>
                </a:extLst>
              </p:cNvPr>
              <p:cNvSpPr txBox="1"/>
              <p:nvPr/>
            </p:nvSpPr>
            <p:spPr>
              <a:xfrm rot="1980774">
                <a:off x="3738444" y="3223913"/>
                <a:ext cx="1031267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prstClr val="white"/>
                    </a:solidFill>
                    <a:latin typeface="Myriad Pro" pitchFamily="34" charset="0"/>
                    <a:ea typeface="ＭＳ Ｐゴシック" pitchFamily="34" charset="-128"/>
                  </a:rPr>
                  <a:t>Scholars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39E5E2-5A26-4D01-9B18-724B424A354C}"/>
                  </a:ext>
                </a:extLst>
              </p:cNvPr>
              <p:cNvSpPr txBox="1"/>
              <p:nvPr/>
            </p:nvSpPr>
            <p:spPr>
              <a:xfrm rot="19892646">
                <a:off x="4819649" y="3179187"/>
                <a:ext cx="942976" cy="410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prstClr val="white"/>
                    </a:solidFill>
                    <a:latin typeface="Myriad Pro" pitchFamily="34" charset="0"/>
                    <a:ea typeface="ＭＳ Ｐゴシック" pitchFamily="34" charset="-128"/>
                  </a:rPr>
                  <a:t>Research Funding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FFF387-26AB-4224-BFA4-F977B6A21EEA}"/>
                  </a:ext>
                </a:extLst>
              </p:cNvPr>
              <p:cNvSpPr txBox="1"/>
              <p:nvPr/>
            </p:nvSpPr>
            <p:spPr>
              <a:xfrm rot="16200000">
                <a:off x="3082178" y="2151864"/>
                <a:ext cx="1055461" cy="580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500" b="1" dirty="0">
                  <a:solidFill>
                    <a:prstClr val="white"/>
                  </a:solidFill>
                  <a:latin typeface="Myriad Pro" pitchFamily="34" charset="0"/>
                  <a:ea typeface="ＭＳ Ｐゴシック" pitchFamily="34" charset="-128"/>
                </a:endParaRPr>
              </a:p>
              <a:p>
                <a:pPr algn="ctr"/>
                <a:r>
                  <a:rPr lang="en-US" sz="1500" b="1" dirty="0">
                    <a:solidFill>
                      <a:prstClr val="white"/>
                    </a:solidFill>
                    <a:latin typeface="Myriad Pro" pitchFamily="34" charset="0"/>
                    <a:ea typeface="ＭＳ Ｐゴシック" pitchFamily="34" charset="-128"/>
                  </a:rPr>
                  <a:t>Researchers Innovators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FA9CED-404F-444C-A9A6-39AB0A0390FD}"/>
                  </a:ext>
                </a:extLst>
              </p:cNvPr>
              <p:cNvSpPr txBox="1"/>
              <p:nvPr/>
            </p:nvSpPr>
            <p:spPr>
              <a:xfrm>
                <a:off x="4112034" y="2176594"/>
                <a:ext cx="1387964" cy="660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cap="small" dirty="0">
                    <a:solidFill>
                      <a:srgbClr val="0070C0"/>
                    </a:solidFill>
                    <a:ea typeface="ＭＳ Ｐゴシック" pitchFamily="34" charset="-128"/>
                  </a:rPr>
                  <a:t>Sponsored Grants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1B2FDD-8291-4FEA-985E-2484DF7FC3EC}"/>
              </a:ext>
            </a:extLst>
          </p:cNvPr>
          <p:cNvSpPr txBox="1"/>
          <p:nvPr/>
        </p:nvSpPr>
        <p:spPr>
          <a:xfrm>
            <a:off x="3878672" y="2768405"/>
            <a:ext cx="83396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Inability To Attract Additional Research </a:t>
            </a:r>
            <a:r>
              <a:rPr lang="en-US" sz="2400" u="sng" dirty="0">
                <a:solidFill>
                  <a:srgbClr val="C00000"/>
                </a:solidFill>
              </a:rPr>
              <a:t>Funding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Unable To Fulfill Sponsors requirements for </a:t>
            </a:r>
            <a:r>
              <a:rPr lang="en-US" sz="2400" u="sng" dirty="0">
                <a:solidFill>
                  <a:srgbClr val="C00000"/>
                </a:solidFill>
              </a:rPr>
              <a:t>Compliance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u="sng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Not Attracting Talented </a:t>
            </a:r>
            <a:r>
              <a:rPr lang="en-US" sz="2400" u="sng" dirty="0">
                <a:solidFill>
                  <a:srgbClr val="C00000"/>
                </a:solidFill>
              </a:rPr>
              <a:t>Researchers / Scholars / Innovators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Not Meeting Responsibilities and Commitments to </a:t>
            </a:r>
            <a:r>
              <a:rPr lang="en-US" sz="2400" u="sng" dirty="0">
                <a:solidFill>
                  <a:srgbClr val="C00000"/>
                </a:solidFill>
              </a:rPr>
              <a:t>Sponsors</a:t>
            </a:r>
          </a:p>
          <a:p>
            <a:endParaRPr lang="en-US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91709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Questions &amp; Answers</a:t>
            </a:r>
          </a:p>
        </p:txBody>
      </p:sp>
      <p:pic>
        <p:nvPicPr>
          <p:cNvPr id="7" name="Picture 2" descr="Image result for question mark symbol">
            <a:extLst>
              <a:ext uri="{FF2B5EF4-FFF2-40B4-BE49-F238E27FC236}">
                <a16:creationId xmlns:a16="http://schemas.microsoft.com/office/drawing/2014/main" id="{38AF4C5C-D80F-4C3D-B50F-C2115D299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90" y="4362450"/>
            <a:ext cx="1828800" cy="2495550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8F742C-A79C-4135-BFDD-A0579DCDA961}"/>
              </a:ext>
            </a:extLst>
          </p:cNvPr>
          <p:cNvSpPr txBox="1"/>
          <p:nvPr/>
        </p:nvSpPr>
        <p:spPr>
          <a:xfrm>
            <a:off x="0" y="2967335"/>
            <a:ext cx="12191999" cy="461665"/>
          </a:xfrm>
          <a:prstGeom prst="rect">
            <a:avLst/>
          </a:prstGeom>
          <a:solidFill>
            <a:schemeClr val="tx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Let’s Discuss Additional Questions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91709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b="1" cap="small" dirty="0">
                <a:solidFill>
                  <a:schemeClr val="tx1"/>
                </a:solidFill>
                <a:latin typeface="+mn-lt"/>
              </a:rPr>
              <a:t>We Appreciate Your Time &amp; The Collaboration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B097D-F3AA-4153-9AC8-F3C3EE7A8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87" y="2486025"/>
            <a:ext cx="4772025" cy="1885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33412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b="1" cap="small" dirty="0">
                <a:solidFill>
                  <a:schemeClr val="tx1"/>
                </a:solidFill>
                <a:latin typeface="+mn-lt"/>
              </a:rPr>
              <a:t>OSPA Strategic Vision @ SIUC</a:t>
            </a:r>
            <a:endParaRPr lang="en-US" altLang="en-US" sz="3100" dirty="0">
              <a:solidFill>
                <a:schemeClr val="tx1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7702BD2-5B1C-40B1-AB81-DA6728636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9457"/>
            <a:ext cx="12192000" cy="5598543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10000"/>
          </a:bodyPr>
          <a:lstStyle/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Effective Communication and Collaboration 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Increase Funding opportunities chances for Principal Investigators 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Streamline Award Setups for Promptness and Budget Review.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Automate System and Transaction Processing for Effectiveness and Timeliness.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Ensure Consistency and Realtime Reporting for OSPA, Investigators, and All Stakeholders.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Manage Proposal Submission, Award Lifecycle Tracking, Research Cost, Accounting, and Award </a:t>
            </a:r>
            <a:r>
              <a:rPr lang="en-US" sz="2600" dirty="0" err="1">
                <a:solidFill>
                  <a:schemeClr val="bg1"/>
                </a:solidFill>
              </a:rPr>
              <a:t>Closout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Timely Submission of External Deliverables.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Reporting (Reports &amp; Dashboards).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Audit Process Simplification and Compliance Checks.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C3BD1-7F51-4386-9B12-B10AA717CAA0}"/>
              </a:ext>
            </a:extLst>
          </p:cNvPr>
          <p:cNvSpPr txBox="1"/>
          <p:nvPr/>
        </p:nvSpPr>
        <p:spPr>
          <a:xfrm>
            <a:off x="1" y="936291"/>
            <a:ext cx="121919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b="1" cap="small" dirty="0">
                <a:solidFill>
                  <a:srgbClr val="7030A0"/>
                </a:solidFill>
              </a:rPr>
              <a:t>Apply Best In Class Strategies To Attain Sustainable Process, To Promote And Support Increased Research Funding</a:t>
            </a:r>
          </a:p>
        </p:txBody>
      </p:sp>
    </p:spTree>
    <p:extLst>
      <p:ext uri="{BB962C8B-B14F-4D97-AF65-F5344CB8AC3E}">
        <p14:creationId xmlns:p14="http://schemas.microsoft.com/office/powerpoint/2010/main" val="267063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1715C-ED0B-4F29-8E1E-7CDC6F6685AB}"/>
              </a:ext>
            </a:extLst>
          </p:cNvPr>
          <p:cNvSpPr txBox="1"/>
          <p:nvPr/>
        </p:nvSpPr>
        <p:spPr>
          <a:xfrm>
            <a:off x="1917290" y="1207100"/>
            <a:ext cx="836725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  <a:latin typeface="+mn-lt"/>
              </a:rPr>
              <a:t>SIUC Current State – Grants Forward Database</a:t>
            </a:r>
            <a:endParaRPr lang="en-US" sz="2000" b="1" cap="small" dirty="0">
              <a:solidFill>
                <a:srgbClr val="7030A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9158F41-9EAA-4B2F-9E28-475D39D8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8252"/>
            <a:ext cx="12192000" cy="504974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GrantForward –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https://www.grantforward.com/signup</a:t>
            </a:r>
            <a:endParaRPr lang="en-US" b="1" dirty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Extensive database with over $9,000 sponsors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Personalized funding recommendation to simplify the search process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Adaptive search filters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Sign up for an account on Grant Forward: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pPr marL="228600" lvl="1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Research Matters Listserv – </a:t>
            </a:r>
            <a:r>
              <a:rPr lang="en-US" sz="2000" dirty="0">
                <a:hlinkClick r:id="rId4"/>
              </a:rPr>
              <a:t>http://listserv.siu.edu/scripts/wa.exe?SUBED1=RESEARCH-MATTERS-L&amp;A=1</a:t>
            </a:r>
            <a:endParaRPr lang="en-US" sz="2000" b="1" dirty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Stay up to date on the latest research news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Distribution of internal and external funding opportunities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Research Development &amp; Grant Writing News publication</a:t>
            </a:r>
          </a:p>
          <a:p>
            <a:pPr marL="0" indent="0">
              <a:spcAft>
                <a:spcPts val="1200"/>
              </a:spcAft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702ED-0C10-4756-B64A-2A09AD9E7639}"/>
              </a:ext>
            </a:extLst>
          </p:cNvPr>
          <p:cNvSpPr txBox="1"/>
          <p:nvPr/>
        </p:nvSpPr>
        <p:spPr>
          <a:xfrm>
            <a:off x="8672239" y="1839029"/>
            <a:ext cx="3519761" cy="5078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How many of you frequently use GrantForward Database? </a:t>
            </a:r>
          </a:p>
        </p:txBody>
      </p:sp>
      <p:pic>
        <p:nvPicPr>
          <p:cNvPr id="7" name="Picture 2" descr="Image result for question mark symbol">
            <a:extLst>
              <a:ext uri="{FF2B5EF4-FFF2-40B4-BE49-F238E27FC236}">
                <a16:creationId xmlns:a16="http://schemas.microsoft.com/office/drawing/2014/main" id="{B850CED9-6519-48B1-B99E-269D4336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689" y="1910858"/>
            <a:ext cx="255707" cy="348934"/>
          </a:xfrm>
          <a:prstGeom prst="rect">
            <a:avLst/>
          </a:prstGeom>
          <a:noFill/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6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1715C-ED0B-4F29-8E1E-7CDC6F6685AB}"/>
              </a:ext>
            </a:extLst>
          </p:cNvPr>
          <p:cNvSpPr txBox="1"/>
          <p:nvPr/>
        </p:nvSpPr>
        <p:spPr>
          <a:xfrm>
            <a:off x="1912373" y="1091190"/>
            <a:ext cx="836725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  <a:latin typeface="+mn-lt"/>
              </a:rPr>
              <a:t>SIUC Current State – Grants Forward Database</a:t>
            </a:r>
            <a:endParaRPr lang="en-US" sz="2000" b="1" cap="small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B8DB7-19C5-49B6-B781-F424E05E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38" y="1607210"/>
            <a:ext cx="11071123" cy="52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  <a:endParaRPr lang="en-US" sz="4000" b="1" cap="smal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C98C93D-A485-48EB-B593-33B4D46B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8252"/>
            <a:ext cx="12192000" cy="504974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Partnering with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ExLibris Pivot-RP</a:t>
            </a:r>
            <a:r>
              <a:rPr lang="en-US" b="1" dirty="0">
                <a:solidFill>
                  <a:schemeClr val="bg1"/>
                </a:solidFill>
              </a:rPr>
              <a:t> (Formerly the Community of Science (COS))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	Embedding</a:t>
            </a:r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Pivot-RP Search Engine on OSPA &amp; Other Webpages – </a:t>
            </a:r>
            <a:r>
              <a:rPr lang="en-US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Research Funding Insights.</a:t>
            </a:r>
            <a:r>
              <a:rPr lang="en-US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</a:br>
            <a:r>
              <a:rPr lang="en-US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Support Diversity of Interest.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One-Stop Shop for Finding Funding.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Improving Success with Limited Submission.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Community Power &amp; Insight.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Pivot-RP </a:t>
            </a:r>
            <a:r>
              <a:rPr lang="en-US" b="1" dirty="0">
                <a:solidFill>
                  <a:schemeClr val="bg1"/>
                </a:solidFill>
                <a:hlinkClick r:id="rId4"/>
              </a:rPr>
              <a:t>Video</a:t>
            </a:r>
            <a:r>
              <a:rPr lang="en-US" b="1" dirty="0">
                <a:solidFill>
                  <a:schemeClr val="bg1"/>
                </a:solidFill>
              </a:rPr>
              <a:t> – </a:t>
            </a:r>
            <a:r>
              <a:rPr lang="en-US" dirty="0">
                <a:solidFill>
                  <a:schemeClr val="bg1"/>
                </a:solidFill>
              </a:rPr>
              <a:t>Leveraging Best Practice Business Systems To Improve Funding Opportunities.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hlinkClick r:id="rId5"/>
              </a:rPr>
              <a:t>ProQuest</a:t>
            </a:r>
            <a:r>
              <a:rPr lang="en-US" dirty="0">
                <a:solidFill>
                  <a:schemeClr val="bg1"/>
                </a:solidFill>
              </a:rPr>
              <a:t> – World’s Largest Collection of Curated Academic Content. 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Increased Funding Comes with Additional Needs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Expected </a:t>
            </a:r>
            <a:r>
              <a:rPr lang="en-US" u="sng" dirty="0">
                <a:solidFill>
                  <a:schemeClr val="bg1"/>
                </a:solidFill>
              </a:rPr>
              <a:t>increase in submissions and funding</a:t>
            </a:r>
            <a:r>
              <a:rPr lang="en-US" dirty="0">
                <a:solidFill>
                  <a:schemeClr val="bg1"/>
                </a:solidFill>
              </a:rPr>
              <a:t> cannot be managed effectively without a good tool/application/system at SIU-OSPA.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91E22-E8E3-471F-BB1C-454D6A526454}"/>
              </a:ext>
            </a:extLst>
          </p:cNvPr>
          <p:cNvSpPr txBox="1"/>
          <p:nvPr/>
        </p:nvSpPr>
        <p:spPr>
          <a:xfrm>
            <a:off x="1917290" y="1207100"/>
            <a:ext cx="836725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  <a:latin typeface="+mn-lt"/>
              </a:rPr>
              <a:t>ExLibris Pivot-RP Database</a:t>
            </a:r>
            <a:endParaRPr lang="en-US" sz="2000" b="1" cap="smal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6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281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C98C93D-A485-48EB-B593-33B4D46B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8252"/>
            <a:ext cx="9145663" cy="5049748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Most </a:t>
            </a:r>
            <a:r>
              <a:rPr lang="en-US" sz="2600" u="sng" dirty="0">
                <a:solidFill>
                  <a:schemeClr val="bg1"/>
                </a:solidFill>
              </a:rPr>
              <a:t>comprehensive search engine for grants funding opportunities</a:t>
            </a:r>
            <a:r>
              <a:rPr lang="en-US" sz="2600" dirty="0">
                <a:solidFill>
                  <a:schemeClr val="bg1"/>
                </a:solidFill>
              </a:rPr>
              <a:t> available.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Enables researchers to </a:t>
            </a:r>
            <a:r>
              <a:rPr lang="en-US" sz="2600" u="sng" dirty="0">
                <a:solidFill>
                  <a:schemeClr val="bg1"/>
                </a:solidFill>
              </a:rPr>
              <a:t>identify potential funding opportunities </a:t>
            </a:r>
            <a:r>
              <a:rPr lang="en-US" sz="2600" dirty="0">
                <a:solidFill>
                  <a:schemeClr val="bg1"/>
                </a:solidFill>
              </a:rPr>
              <a:t>–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Ability to receive periodic </a:t>
            </a:r>
            <a:r>
              <a:rPr lang="en-US" sz="2600" u="sng" dirty="0">
                <a:solidFill>
                  <a:schemeClr val="bg1"/>
                </a:solidFill>
              </a:rPr>
              <a:t>grants funding alerts</a:t>
            </a:r>
            <a:r>
              <a:rPr lang="en-US" sz="2600" dirty="0">
                <a:solidFill>
                  <a:schemeClr val="bg1"/>
                </a:solidFill>
              </a:rPr>
              <a:t> based on your research profile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u="sng" dirty="0">
                <a:solidFill>
                  <a:schemeClr val="bg1"/>
                </a:solidFill>
              </a:rPr>
              <a:t>Identify potential collaborators</a:t>
            </a:r>
            <a:r>
              <a:rPr lang="en-US" sz="2600" dirty="0">
                <a:solidFill>
                  <a:schemeClr val="bg1"/>
                </a:solidFill>
              </a:rPr>
              <a:t> with other universities around the world using Pivot Profiles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Searchable database of external funding opportunities that </a:t>
            </a:r>
            <a:r>
              <a:rPr lang="en-US" sz="2600" u="sng" dirty="0">
                <a:solidFill>
                  <a:schemeClr val="bg1"/>
                </a:solidFill>
              </a:rPr>
              <a:t>comprise approximately $50 billion </a:t>
            </a:r>
            <a:r>
              <a:rPr lang="en-US" sz="2600" dirty="0">
                <a:solidFill>
                  <a:schemeClr val="bg1"/>
                </a:solidFill>
              </a:rPr>
              <a:t>of available funding.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Investigators can </a:t>
            </a:r>
            <a:r>
              <a:rPr lang="en-US" sz="2600" u="sng" dirty="0">
                <a:solidFill>
                  <a:schemeClr val="bg1"/>
                </a:solidFill>
              </a:rPr>
              <a:t>set up customized searches and receive e-mail alerts </a:t>
            </a:r>
            <a:r>
              <a:rPr lang="en-US" sz="2600" dirty="0">
                <a:solidFill>
                  <a:schemeClr val="bg1"/>
                </a:solidFill>
              </a:rPr>
              <a:t>about new opportunities that match their research interests.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Pivot also offers excellent </a:t>
            </a:r>
            <a:r>
              <a:rPr lang="en-US" sz="2600" u="sng" dirty="0">
                <a:solidFill>
                  <a:schemeClr val="bg1"/>
                </a:solidFill>
              </a:rPr>
              <a:t>university/institution liaison support, training, and user guides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hlinkClick r:id="rId3"/>
              </a:rPr>
              <a:t>ProQuest</a:t>
            </a:r>
            <a:r>
              <a:rPr lang="en-US" sz="2600" dirty="0">
                <a:solidFill>
                  <a:schemeClr val="bg1"/>
                </a:solidFill>
              </a:rPr>
              <a:t> - Pivot-RP is the </a:t>
            </a:r>
            <a:r>
              <a:rPr lang="en-US" sz="2600" u="sng" dirty="0">
                <a:solidFill>
                  <a:schemeClr val="bg1"/>
                </a:solidFill>
              </a:rPr>
              <a:t>World’s Largest Collection of Curated Academic Content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1AF8-F189-4DC9-92F9-5A9B95CB5B7B}"/>
              </a:ext>
            </a:extLst>
          </p:cNvPr>
          <p:cNvSpPr txBox="1"/>
          <p:nvPr/>
        </p:nvSpPr>
        <p:spPr>
          <a:xfrm>
            <a:off x="1976284" y="1207100"/>
            <a:ext cx="823943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</a:rPr>
              <a:t>Pivot Is Considered The “Gold Standard” For Funding Opportunity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059FA-1313-4751-81A1-7D0CEB0635B6}"/>
              </a:ext>
            </a:extLst>
          </p:cNvPr>
          <p:cNvGrpSpPr/>
          <p:nvPr/>
        </p:nvGrpSpPr>
        <p:grpSpPr>
          <a:xfrm>
            <a:off x="9141223" y="1839029"/>
            <a:ext cx="3050776" cy="5018971"/>
            <a:chOff x="0" y="1290624"/>
            <a:chExt cx="8964488" cy="333071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C58DA0-62C5-4F69-8640-7B830396431A}"/>
                </a:ext>
              </a:extLst>
            </p:cNvPr>
            <p:cNvSpPr/>
            <p:nvPr/>
          </p:nvSpPr>
          <p:spPr>
            <a:xfrm>
              <a:off x="0" y="1290624"/>
              <a:ext cx="8964488" cy="333071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53D37E-6073-4B32-AC61-54C7D7763CEC}"/>
                </a:ext>
              </a:extLst>
            </p:cNvPr>
            <p:cNvSpPr/>
            <p:nvPr/>
          </p:nvSpPr>
          <p:spPr>
            <a:xfrm>
              <a:off x="8918768" y="1290624"/>
              <a:ext cx="45720" cy="3330711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DC6EE-EC25-4CAF-A957-650937C2FF99}"/>
              </a:ext>
            </a:extLst>
          </p:cNvPr>
          <p:cNvGrpSpPr/>
          <p:nvPr/>
        </p:nvGrpSpPr>
        <p:grpSpPr>
          <a:xfrm>
            <a:off x="9141223" y="2332571"/>
            <a:ext cx="576064" cy="4001109"/>
            <a:chOff x="7172575" y="915566"/>
            <a:chExt cx="576064" cy="368296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804918-5547-4C90-B3AB-6D27B0F34CC8}"/>
                </a:ext>
              </a:extLst>
            </p:cNvPr>
            <p:cNvGrpSpPr/>
            <p:nvPr/>
          </p:nvGrpSpPr>
          <p:grpSpPr>
            <a:xfrm>
              <a:off x="7172575" y="915566"/>
              <a:ext cx="576064" cy="576064"/>
              <a:chOff x="2999176" y="915566"/>
              <a:chExt cx="576064" cy="576064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7A9B3B78-D054-4647-93B8-567D145CD2D4}"/>
                  </a:ext>
                </a:extLst>
              </p:cNvPr>
              <p:cNvSpPr/>
              <p:nvPr/>
            </p:nvSpPr>
            <p:spPr>
              <a:xfrm>
                <a:off x="2999176" y="915566"/>
                <a:ext cx="576064" cy="576064"/>
              </a:xfrm>
              <a:prstGeom prst="ellipse">
                <a:avLst/>
              </a:prstGeom>
              <a:solidFill>
                <a:srgbClr val="1190B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Shape 2642">
                <a:extLst>
                  <a:ext uri="{FF2B5EF4-FFF2-40B4-BE49-F238E27FC236}">
                    <a16:creationId xmlns:a16="http://schemas.microsoft.com/office/drawing/2014/main" id="{3BF4CE75-F0FD-49FA-87F0-0A0A2B725AA0}"/>
                  </a:ext>
                </a:extLst>
              </p:cNvPr>
              <p:cNvSpPr/>
              <p:nvPr/>
            </p:nvSpPr>
            <p:spPr>
              <a:xfrm>
                <a:off x="3111545" y="1067595"/>
                <a:ext cx="351326" cy="255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6" y="11782"/>
                    </a:moveTo>
                    <a:cubicBezTo>
                      <a:pt x="9916" y="11929"/>
                      <a:pt x="9939" y="12054"/>
                      <a:pt x="9982" y="12159"/>
                    </a:cubicBezTo>
                    <a:cubicBezTo>
                      <a:pt x="10026" y="12263"/>
                      <a:pt x="10082" y="12351"/>
                      <a:pt x="10151" y="12425"/>
                    </a:cubicBezTo>
                    <a:cubicBezTo>
                      <a:pt x="10219" y="12498"/>
                      <a:pt x="10298" y="12557"/>
                      <a:pt x="10388" y="12604"/>
                    </a:cubicBezTo>
                    <a:cubicBezTo>
                      <a:pt x="10478" y="12650"/>
                      <a:pt x="10513" y="12688"/>
                      <a:pt x="10605" y="12719"/>
                    </a:cubicBezTo>
                    <a:lnTo>
                      <a:pt x="10605" y="10882"/>
                    </a:lnTo>
                    <a:cubicBezTo>
                      <a:pt x="10368" y="10882"/>
                      <a:pt x="10241" y="10952"/>
                      <a:pt x="10111" y="11090"/>
                    </a:cubicBezTo>
                    <a:cubicBezTo>
                      <a:pt x="9981" y="11227"/>
                      <a:pt x="9916" y="11458"/>
                      <a:pt x="9916" y="11782"/>
                    </a:cubicBezTo>
                    <a:moveTo>
                      <a:pt x="11501" y="14278"/>
                    </a:moveTo>
                    <a:cubicBezTo>
                      <a:pt x="11425" y="14199"/>
                      <a:pt x="11338" y="14135"/>
                      <a:pt x="11242" y="14086"/>
                    </a:cubicBezTo>
                    <a:cubicBezTo>
                      <a:pt x="11145" y="14037"/>
                      <a:pt x="11102" y="13994"/>
                      <a:pt x="11001" y="13958"/>
                    </a:cubicBezTo>
                    <a:lnTo>
                      <a:pt x="11001" y="16096"/>
                    </a:lnTo>
                    <a:cubicBezTo>
                      <a:pt x="11238" y="16071"/>
                      <a:pt x="11377" y="15975"/>
                      <a:pt x="11528" y="15806"/>
                    </a:cubicBezTo>
                    <a:cubicBezTo>
                      <a:pt x="11680" y="15638"/>
                      <a:pt x="11756" y="15371"/>
                      <a:pt x="11756" y="15004"/>
                    </a:cubicBezTo>
                    <a:cubicBezTo>
                      <a:pt x="11756" y="14833"/>
                      <a:pt x="11733" y="14689"/>
                      <a:pt x="11686" y="14572"/>
                    </a:cubicBezTo>
                    <a:cubicBezTo>
                      <a:pt x="11640" y="14456"/>
                      <a:pt x="11579" y="14358"/>
                      <a:pt x="11501" y="14278"/>
                    </a:cubicBezTo>
                    <a:moveTo>
                      <a:pt x="12385" y="15751"/>
                    </a:moveTo>
                    <a:cubicBezTo>
                      <a:pt x="12304" y="16006"/>
                      <a:pt x="12193" y="16216"/>
                      <a:pt x="12052" y="16385"/>
                    </a:cubicBezTo>
                    <a:cubicBezTo>
                      <a:pt x="11911" y="16553"/>
                      <a:pt x="11747" y="16681"/>
                      <a:pt x="11558" y="16770"/>
                    </a:cubicBezTo>
                    <a:cubicBezTo>
                      <a:pt x="11369" y="16859"/>
                      <a:pt x="11221" y="16910"/>
                      <a:pt x="11001" y="16922"/>
                    </a:cubicBezTo>
                    <a:lnTo>
                      <a:pt x="11001" y="17549"/>
                    </a:lnTo>
                    <a:lnTo>
                      <a:pt x="10605" y="17549"/>
                    </a:lnTo>
                    <a:lnTo>
                      <a:pt x="10605" y="16922"/>
                    </a:lnTo>
                    <a:cubicBezTo>
                      <a:pt x="10368" y="16915"/>
                      <a:pt x="10206" y="16863"/>
                      <a:pt x="10009" y="16766"/>
                    </a:cubicBezTo>
                    <a:cubicBezTo>
                      <a:pt x="9811" y="16667"/>
                      <a:pt x="9642" y="16528"/>
                      <a:pt x="9501" y="16348"/>
                    </a:cubicBezTo>
                    <a:cubicBezTo>
                      <a:pt x="9361" y="16168"/>
                      <a:pt x="9252" y="15946"/>
                      <a:pt x="9175" y="15683"/>
                    </a:cubicBezTo>
                    <a:cubicBezTo>
                      <a:pt x="9098" y="15420"/>
                      <a:pt x="9062" y="15117"/>
                      <a:pt x="9066" y="14775"/>
                    </a:cubicBezTo>
                    <a:lnTo>
                      <a:pt x="9818" y="14775"/>
                    </a:lnTo>
                    <a:cubicBezTo>
                      <a:pt x="9813" y="15178"/>
                      <a:pt x="9877" y="15496"/>
                      <a:pt x="10009" y="15729"/>
                    </a:cubicBezTo>
                    <a:cubicBezTo>
                      <a:pt x="10140" y="15961"/>
                      <a:pt x="10302" y="16083"/>
                      <a:pt x="10605" y="16096"/>
                    </a:cubicBezTo>
                    <a:lnTo>
                      <a:pt x="10605" y="13875"/>
                    </a:lnTo>
                    <a:cubicBezTo>
                      <a:pt x="10425" y="13807"/>
                      <a:pt x="10302" y="13726"/>
                      <a:pt x="10124" y="13631"/>
                    </a:cubicBezTo>
                    <a:cubicBezTo>
                      <a:pt x="9946" y="13537"/>
                      <a:pt x="9786" y="13414"/>
                      <a:pt x="9643" y="13264"/>
                    </a:cubicBezTo>
                    <a:cubicBezTo>
                      <a:pt x="9500" y="13115"/>
                      <a:pt x="9385" y="12927"/>
                      <a:pt x="9297" y="12700"/>
                    </a:cubicBezTo>
                    <a:cubicBezTo>
                      <a:pt x="9209" y="12474"/>
                      <a:pt x="9165" y="12192"/>
                      <a:pt x="9165" y="11855"/>
                    </a:cubicBezTo>
                    <a:cubicBezTo>
                      <a:pt x="9165" y="11562"/>
                      <a:pt x="9206" y="11304"/>
                      <a:pt x="9287" y="11080"/>
                    </a:cubicBezTo>
                    <a:cubicBezTo>
                      <a:pt x="9369" y="10857"/>
                      <a:pt x="9478" y="10670"/>
                      <a:pt x="9617" y="10520"/>
                    </a:cubicBezTo>
                    <a:cubicBezTo>
                      <a:pt x="9755" y="10370"/>
                      <a:pt x="9914" y="10256"/>
                      <a:pt x="10094" y="10176"/>
                    </a:cubicBezTo>
                    <a:cubicBezTo>
                      <a:pt x="10274" y="10097"/>
                      <a:pt x="10407" y="10057"/>
                      <a:pt x="10605" y="10057"/>
                    </a:cubicBezTo>
                    <a:lnTo>
                      <a:pt x="10605" y="9455"/>
                    </a:lnTo>
                    <a:lnTo>
                      <a:pt x="11001" y="9455"/>
                    </a:lnTo>
                    <a:lnTo>
                      <a:pt x="11001" y="10057"/>
                    </a:lnTo>
                    <a:cubicBezTo>
                      <a:pt x="11199" y="10057"/>
                      <a:pt x="11329" y="10093"/>
                      <a:pt x="11505" y="10167"/>
                    </a:cubicBezTo>
                    <a:cubicBezTo>
                      <a:pt x="11681" y="10240"/>
                      <a:pt x="11834" y="10350"/>
                      <a:pt x="11963" y="10498"/>
                    </a:cubicBezTo>
                    <a:cubicBezTo>
                      <a:pt x="12093" y="10644"/>
                      <a:pt x="12196" y="10831"/>
                      <a:pt x="12273" y="11057"/>
                    </a:cubicBezTo>
                    <a:cubicBezTo>
                      <a:pt x="12350" y="11284"/>
                      <a:pt x="12388" y="11547"/>
                      <a:pt x="12388" y="11847"/>
                    </a:cubicBezTo>
                    <a:lnTo>
                      <a:pt x="11637" y="11847"/>
                    </a:lnTo>
                    <a:cubicBezTo>
                      <a:pt x="11628" y="11534"/>
                      <a:pt x="11570" y="11296"/>
                      <a:pt x="11463" y="11130"/>
                    </a:cubicBezTo>
                    <a:cubicBezTo>
                      <a:pt x="11355" y="10965"/>
                      <a:pt x="11238" y="10882"/>
                      <a:pt x="11001" y="10882"/>
                    </a:cubicBezTo>
                    <a:lnTo>
                      <a:pt x="11001" y="12819"/>
                    </a:lnTo>
                    <a:cubicBezTo>
                      <a:pt x="11199" y="12894"/>
                      <a:pt x="11336" y="12978"/>
                      <a:pt x="11525" y="13076"/>
                    </a:cubicBezTo>
                    <a:cubicBezTo>
                      <a:pt x="11714" y="13175"/>
                      <a:pt x="11881" y="13300"/>
                      <a:pt x="12026" y="13453"/>
                    </a:cubicBezTo>
                    <a:cubicBezTo>
                      <a:pt x="12171" y="13605"/>
                      <a:pt x="12287" y="13795"/>
                      <a:pt x="12375" y="14021"/>
                    </a:cubicBezTo>
                    <a:cubicBezTo>
                      <a:pt x="12463" y="14248"/>
                      <a:pt x="12507" y="14526"/>
                      <a:pt x="12507" y="14857"/>
                    </a:cubicBezTo>
                    <a:cubicBezTo>
                      <a:pt x="12507" y="15199"/>
                      <a:pt x="12466" y="15497"/>
                      <a:pt x="12385" y="15751"/>
                    </a:cubicBezTo>
                    <a:moveTo>
                      <a:pt x="10800" y="8100"/>
                    </a:moveTo>
                    <a:cubicBezTo>
                      <a:pt x="8631" y="8100"/>
                      <a:pt x="6873" y="10518"/>
                      <a:pt x="6873" y="13500"/>
                    </a:cubicBezTo>
                    <a:cubicBezTo>
                      <a:pt x="6873" y="16483"/>
                      <a:pt x="8631" y="18900"/>
                      <a:pt x="10800" y="18900"/>
                    </a:cubicBezTo>
                    <a:cubicBezTo>
                      <a:pt x="12969" y="18900"/>
                      <a:pt x="14727" y="16483"/>
                      <a:pt x="14727" y="13500"/>
                    </a:cubicBezTo>
                    <a:cubicBezTo>
                      <a:pt x="14727" y="10518"/>
                      <a:pt x="12969" y="8100"/>
                      <a:pt x="10800" y="8100"/>
                    </a:cubicBezTo>
                    <a:moveTo>
                      <a:pt x="17182" y="17550"/>
                    </a:moveTo>
                    <a:lnTo>
                      <a:pt x="16200" y="17550"/>
                    </a:lnTo>
                    <a:cubicBezTo>
                      <a:pt x="15929" y="17550"/>
                      <a:pt x="15709" y="17852"/>
                      <a:pt x="15709" y="18225"/>
                    </a:cubicBezTo>
                    <a:cubicBezTo>
                      <a:pt x="15709" y="18598"/>
                      <a:pt x="15929" y="18900"/>
                      <a:pt x="16200" y="18900"/>
                    </a:cubicBezTo>
                    <a:lnTo>
                      <a:pt x="17182" y="18900"/>
                    </a:lnTo>
                    <a:cubicBezTo>
                      <a:pt x="17453" y="18900"/>
                      <a:pt x="17673" y="18598"/>
                      <a:pt x="17673" y="18225"/>
                    </a:cubicBezTo>
                    <a:cubicBezTo>
                      <a:pt x="17673" y="17852"/>
                      <a:pt x="17453" y="17550"/>
                      <a:pt x="17182" y="17550"/>
                    </a:cubicBezTo>
                    <a:moveTo>
                      <a:pt x="20127" y="8100"/>
                    </a:moveTo>
                    <a:cubicBezTo>
                      <a:pt x="19856" y="8100"/>
                      <a:pt x="19636" y="7798"/>
                      <a:pt x="19636" y="7425"/>
                    </a:cubicBezTo>
                    <a:cubicBezTo>
                      <a:pt x="19636" y="7052"/>
                      <a:pt x="19856" y="6750"/>
                      <a:pt x="20127" y="6750"/>
                    </a:cubicBezTo>
                    <a:cubicBezTo>
                      <a:pt x="20399" y="6750"/>
                      <a:pt x="20618" y="7052"/>
                      <a:pt x="20618" y="7425"/>
                    </a:cubicBezTo>
                    <a:cubicBezTo>
                      <a:pt x="20618" y="7798"/>
                      <a:pt x="20399" y="8100"/>
                      <a:pt x="20127" y="8100"/>
                    </a:cubicBezTo>
                    <a:moveTo>
                      <a:pt x="20618" y="17674"/>
                    </a:moveTo>
                    <a:cubicBezTo>
                      <a:pt x="20464" y="17599"/>
                      <a:pt x="20300" y="17550"/>
                      <a:pt x="20127" y="17550"/>
                    </a:cubicBezTo>
                    <a:cubicBezTo>
                      <a:pt x="19314" y="17550"/>
                      <a:pt x="18655" y="18457"/>
                      <a:pt x="18655" y="19575"/>
                    </a:cubicBezTo>
                    <a:cubicBezTo>
                      <a:pt x="18655" y="19813"/>
                      <a:pt x="18690" y="20038"/>
                      <a:pt x="18745" y="20250"/>
                    </a:cubicBezTo>
                    <a:lnTo>
                      <a:pt x="2855" y="20250"/>
                    </a:lnTo>
                    <a:cubicBezTo>
                      <a:pt x="2910" y="20038"/>
                      <a:pt x="2945" y="19813"/>
                      <a:pt x="2945" y="19575"/>
                    </a:cubicBezTo>
                    <a:cubicBezTo>
                      <a:pt x="2945" y="18457"/>
                      <a:pt x="2286" y="17550"/>
                      <a:pt x="1473" y="17550"/>
                    </a:cubicBezTo>
                    <a:cubicBezTo>
                      <a:pt x="1300" y="17550"/>
                      <a:pt x="1136" y="17599"/>
                      <a:pt x="982" y="17674"/>
                    </a:cubicBezTo>
                    <a:lnTo>
                      <a:pt x="982" y="9326"/>
                    </a:lnTo>
                    <a:cubicBezTo>
                      <a:pt x="1136" y="9402"/>
                      <a:pt x="1300" y="9450"/>
                      <a:pt x="1473" y="9450"/>
                    </a:cubicBezTo>
                    <a:cubicBezTo>
                      <a:pt x="2286" y="9450"/>
                      <a:pt x="2945" y="8544"/>
                      <a:pt x="2945" y="7425"/>
                    </a:cubicBezTo>
                    <a:cubicBezTo>
                      <a:pt x="2945" y="7187"/>
                      <a:pt x="2910" y="6962"/>
                      <a:pt x="2855" y="6750"/>
                    </a:cubicBezTo>
                    <a:lnTo>
                      <a:pt x="18745" y="6750"/>
                    </a:lnTo>
                    <a:cubicBezTo>
                      <a:pt x="18690" y="6962"/>
                      <a:pt x="18655" y="7187"/>
                      <a:pt x="18655" y="7425"/>
                    </a:cubicBezTo>
                    <a:cubicBezTo>
                      <a:pt x="18655" y="8544"/>
                      <a:pt x="19314" y="9450"/>
                      <a:pt x="20127" y="9450"/>
                    </a:cubicBezTo>
                    <a:cubicBezTo>
                      <a:pt x="20300" y="9450"/>
                      <a:pt x="20464" y="9402"/>
                      <a:pt x="20618" y="9326"/>
                    </a:cubicBezTo>
                    <a:cubicBezTo>
                      <a:pt x="20618" y="9326"/>
                      <a:pt x="20618" y="17674"/>
                      <a:pt x="20618" y="17674"/>
                    </a:cubicBezTo>
                    <a:close/>
                    <a:moveTo>
                      <a:pt x="20127" y="20250"/>
                    </a:moveTo>
                    <a:cubicBezTo>
                      <a:pt x="19856" y="20250"/>
                      <a:pt x="19636" y="19948"/>
                      <a:pt x="19636" y="19575"/>
                    </a:cubicBezTo>
                    <a:cubicBezTo>
                      <a:pt x="19636" y="19203"/>
                      <a:pt x="19856" y="18900"/>
                      <a:pt x="20127" y="18900"/>
                    </a:cubicBezTo>
                    <a:cubicBezTo>
                      <a:pt x="20399" y="18900"/>
                      <a:pt x="20618" y="19203"/>
                      <a:pt x="20618" y="19575"/>
                    </a:cubicBezTo>
                    <a:cubicBezTo>
                      <a:pt x="20618" y="19948"/>
                      <a:pt x="20399" y="20250"/>
                      <a:pt x="20127" y="20250"/>
                    </a:cubicBezTo>
                    <a:moveTo>
                      <a:pt x="1473" y="20250"/>
                    </a:moveTo>
                    <a:cubicBezTo>
                      <a:pt x="1201" y="20250"/>
                      <a:pt x="982" y="19948"/>
                      <a:pt x="982" y="19575"/>
                    </a:cubicBezTo>
                    <a:cubicBezTo>
                      <a:pt x="982" y="19203"/>
                      <a:pt x="1201" y="18900"/>
                      <a:pt x="1473" y="18900"/>
                    </a:cubicBezTo>
                    <a:cubicBezTo>
                      <a:pt x="1744" y="18900"/>
                      <a:pt x="1964" y="19203"/>
                      <a:pt x="1964" y="19575"/>
                    </a:cubicBezTo>
                    <a:cubicBezTo>
                      <a:pt x="1964" y="19948"/>
                      <a:pt x="1744" y="20250"/>
                      <a:pt x="1473" y="20250"/>
                    </a:cubicBezTo>
                    <a:moveTo>
                      <a:pt x="1473" y="6750"/>
                    </a:moveTo>
                    <a:cubicBezTo>
                      <a:pt x="1744" y="6750"/>
                      <a:pt x="1964" y="7052"/>
                      <a:pt x="1964" y="7425"/>
                    </a:cubicBezTo>
                    <a:cubicBezTo>
                      <a:pt x="1964" y="7798"/>
                      <a:pt x="1744" y="8100"/>
                      <a:pt x="1473" y="8100"/>
                    </a:cubicBezTo>
                    <a:cubicBezTo>
                      <a:pt x="1201" y="8100"/>
                      <a:pt x="982" y="7798"/>
                      <a:pt x="982" y="7425"/>
                    </a:cubicBezTo>
                    <a:cubicBezTo>
                      <a:pt x="982" y="7052"/>
                      <a:pt x="1201" y="6750"/>
                      <a:pt x="1473" y="6750"/>
                    </a:cubicBezTo>
                    <a:moveTo>
                      <a:pt x="20618" y="5400"/>
                    </a:moveTo>
                    <a:lnTo>
                      <a:pt x="982" y="5400"/>
                    </a:lnTo>
                    <a:cubicBezTo>
                      <a:pt x="440" y="5400"/>
                      <a:pt x="0" y="6004"/>
                      <a:pt x="0" y="6750"/>
                    </a:cubicBezTo>
                    <a:lnTo>
                      <a:pt x="0" y="20250"/>
                    </a:lnTo>
                    <a:cubicBezTo>
                      <a:pt x="0" y="20996"/>
                      <a:pt x="440" y="21600"/>
                      <a:pt x="982" y="21600"/>
                    </a:cubicBezTo>
                    <a:lnTo>
                      <a:pt x="20618" y="21600"/>
                    </a:lnTo>
                    <a:cubicBezTo>
                      <a:pt x="21160" y="21600"/>
                      <a:pt x="21600" y="20996"/>
                      <a:pt x="21600" y="20250"/>
                    </a:cubicBezTo>
                    <a:lnTo>
                      <a:pt x="21600" y="6750"/>
                    </a:lnTo>
                    <a:cubicBezTo>
                      <a:pt x="21600" y="6004"/>
                      <a:pt x="21160" y="5400"/>
                      <a:pt x="20618" y="5400"/>
                    </a:cubicBezTo>
                    <a:moveTo>
                      <a:pt x="2455" y="4050"/>
                    </a:moveTo>
                    <a:lnTo>
                      <a:pt x="19145" y="4050"/>
                    </a:lnTo>
                    <a:cubicBezTo>
                      <a:pt x="19417" y="4050"/>
                      <a:pt x="19636" y="3748"/>
                      <a:pt x="19636" y="3376"/>
                    </a:cubicBezTo>
                    <a:cubicBezTo>
                      <a:pt x="19636" y="3002"/>
                      <a:pt x="19417" y="2700"/>
                      <a:pt x="19145" y="2700"/>
                    </a:cubicBezTo>
                    <a:lnTo>
                      <a:pt x="2455" y="2700"/>
                    </a:lnTo>
                    <a:cubicBezTo>
                      <a:pt x="2183" y="2700"/>
                      <a:pt x="1964" y="3002"/>
                      <a:pt x="1964" y="3376"/>
                    </a:cubicBezTo>
                    <a:cubicBezTo>
                      <a:pt x="1964" y="3748"/>
                      <a:pt x="2183" y="4050"/>
                      <a:pt x="2455" y="4050"/>
                    </a:cubicBezTo>
                    <a:moveTo>
                      <a:pt x="4418" y="1350"/>
                    </a:moveTo>
                    <a:lnTo>
                      <a:pt x="17182" y="1350"/>
                    </a:lnTo>
                    <a:cubicBezTo>
                      <a:pt x="17453" y="1350"/>
                      <a:pt x="17673" y="1048"/>
                      <a:pt x="17673" y="675"/>
                    </a:cubicBezTo>
                    <a:cubicBezTo>
                      <a:pt x="17673" y="302"/>
                      <a:pt x="17453" y="0"/>
                      <a:pt x="17182" y="0"/>
                    </a:cubicBezTo>
                    <a:lnTo>
                      <a:pt x="4418" y="0"/>
                    </a:lnTo>
                    <a:cubicBezTo>
                      <a:pt x="4147" y="0"/>
                      <a:pt x="3927" y="302"/>
                      <a:pt x="3927" y="675"/>
                    </a:cubicBezTo>
                    <a:cubicBezTo>
                      <a:pt x="3927" y="1048"/>
                      <a:pt x="4147" y="1350"/>
                      <a:pt x="4418" y="1350"/>
                    </a:cubicBezTo>
                    <a:moveTo>
                      <a:pt x="5400" y="8100"/>
                    </a:moveTo>
                    <a:lnTo>
                      <a:pt x="4418" y="8100"/>
                    </a:lnTo>
                    <a:cubicBezTo>
                      <a:pt x="4147" y="8100"/>
                      <a:pt x="3927" y="8403"/>
                      <a:pt x="3927" y="8775"/>
                    </a:cubicBezTo>
                    <a:cubicBezTo>
                      <a:pt x="3927" y="9148"/>
                      <a:pt x="4147" y="9450"/>
                      <a:pt x="4418" y="9450"/>
                    </a:cubicBezTo>
                    <a:lnTo>
                      <a:pt x="5400" y="9450"/>
                    </a:lnTo>
                    <a:cubicBezTo>
                      <a:pt x="5671" y="9450"/>
                      <a:pt x="5891" y="9148"/>
                      <a:pt x="5891" y="8775"/>
                    </a:cubicBezTo>
                    <a:cubicBezTo>
                      <a:pt x="5891" y="8403"/>
                      <a:pt x="5671" y="8100"/>
                      <a:pt x="5400" y="81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scene3d>
                <a:camera prst="orthographicFront"/>
                <a:lightRig rig="threePt" dir="t"/>
              </a:scene3d>
              <a:sp3d/>
            </p:spPr>
            <p:txBody>
              <a:bodyPr lIns="36576" tIns="36576" rIns="36576" bIns="36576" anchor="ctr"/>
              <a:lstStyle/>
              <a:p>
                <a:pPr algn="ctr" defTabSz="438901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>
                  <a:solidFill>
                    <a:schemeClr val="accent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BC5EDD-4B91-49ED-B48F-09EE69B5908E}"/>
                </a:ext>
              </a:extLst>
            </p:cNvPr>
            <p:cNvGrpSpPr/>
            <p:nvPr/>
          </p:nvGrpSpPr>
          <p:grpSpPr>
            <a:xfrm>
              <a:off x="7172575" y="1692290"/>
              <a:ext cx="576064" cy="576064"/>
              <a:chOff x="2999176" y="1586346"/>
              <a:chExt cx="576064" cy="576064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3E23FA6-EC4F-4B41-8468-10CB7FF174C1}"/>
                  </a:ext>
                </a:extLst>
              </p:cNvPr>
              <p:cNvSpPr/>
              <p:nvPr/>
            </p:nvSpPr>
            <p:spPr>
              <a:xfrm>
                <a:off x="2999176" y="1586346"/>
                <a:ext cx="576064" cy="57606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">
                <a:extLst>
                  <a:ext uri="{FF2B5EF4-FFF2-40B4-BE49-F238E27FC236}">
                    <a16:creationId xmlns:a16="http://schemas.microsoft.com/office/drawing/2014/main" id="{0004218F-91C0-4F28-991B-0FAAB242EE5B}"/>
                  </a:ext>
                </a:extLst>
              </p:cNvPr>
              <p:cNvSpPr/>
              <p:nvPr/>
            </p:nvSpPr>
            <p:spPr>
              <a:xfrm>
                <a:off x="3148487" y="1709718"/>
                <a:ext cx="277441" cy="329320"/>
              </a:xfrm>
              <a:custGeom>
                <a:avLst/>
                <a:gdLst/>
                <a:ahLst/>
                <a:cxnLst/>
                <a:rect l="l" t="t" r="r" b="b"/>
                <a:pathLst>
                  <a:path w="193105" h="229214">
                    <a:moveTo>
                      <a:pt x="128811" y="14287"/>
                    </a:moveTo>
                    <a:cubicBezTo>
                      <a:pt x="115119" y="14287"/>
                      <a:pt x="103362" y="19198"/>
                      <a:pt x="93539" y="29021"/>
                    </a:cubicBezTo>
                    <a:cubicBezTo>
                      <a:pt x="83716" y="38844"/>
                      <a:pt x="78805" y="50601"/>
                      <a:pt x="78805" y="64293"/>
                    </a:cubicBezTo>
                    <a:cubicBezTo>
                      <a:pt x="78805" y="77986"/>
                      <a:pt x="83716" y="89743"/>
                      <a:pt x="93539" y="99566"/>
                    </a:cubicBezTo>
                    <a:cubicBezTo>
                      <a:pt x="103362" y="109388"/>
                      <a:pt x="115119" y="114300"/>
                      <a:pt x="128811" y="114300"/>
                    </a:cubicBezTo>
                    <a:cubicBezTo>
                      <a:pt x="142503" y="114300"/>
                      <a:pt x="154261" y="109388"/>
                      <a:pt x="164083" y="99566"/>
                    </a:cubicBezTo>
                    <a:cubicBezTo>
                      <a:pt x="173906" y="89743"/>
                      <a:pt x="178817" y="77986"/>
                      <a:pt x="178817" y="64293"/>
                    </a:cubicBezTo>
                    <a:cubicBezTo>
                      <a:pt x="178817" y="50601"/>
                      <a:pt x="173906" y="38844"/>
                      <a:pt x="164083" y="29021"/>
                    </a:cubicBezTo>
                    <a:cubicBezTo>
                      <a:pt x="154261" y="19198"/>
                      <a:pt x="142503" y="14287"/>
                      <a:pt x="128811" y="14287"/>
                    </a:cubicBezTo>
                    <a:close/>
                    <a:moveTo>
                      <a:pt x="128588" y="0"/>
                    </a:moveTo>
                    <a:cubicBezTo>
                      <a:pt x="146298" y="0"/>
                      <a:pt x="161479" y="6250"/>
                      <a:pt x="174129" y="18752"/>
                    </a:cubicBezTo>
                    <a:cubicBezTo>
                      <a:pt x="186780" y="31254"/>
                      <a:pt x="193105" y="46434"/>
                      <a:pt x="193105" y="64293"/>
                    </a:cubicBezTo>
                    <a:cubicBezTo>
                      <a:pt x="193105" y="82153"/>
                      <a:pt x="186854" y="97333"/>
                      <a:pt x="174353" y="109835"/>
                    </a:cubicBezTo>
                    <a:cubicBezTo>
                      <a:pt x="161851" y="122336"/>
                      <a:pt x="146670" y="128587"/>
                      <a:pt x="128811" y="128587"/>
                    </a:cubicBezTo>
                    <a:cubicBezTo>
                      <a:pt x="112738" y="128587"/>
                      <a:pt x="98599" y="123378"/>
                      <a:pt x="86395" y="112960"/>
                    </a:cubicBezTo>
                    <a:cubicBezTo>
                      <a:pt x="86693" y="115044"/>
                      <a:pt x="86097" y="116830"/>
                      <a:pt x="84609" y="118318"/>
                    </a:cubicBezTo>
                    <a:lnTo>
                      <a:pt x="45765" y="157162"/>
                    </a:lnTo>
                    <a:lnTo>
                      <a:pt x="76126" y="187970"/>
                    </a:lnTo>
                    <a:cubicBezTo>
                      <a:pt x="79698" y="191244"/>
                      <a:pt x="79772" y="194592"/>
                      <a:pt x="76349" y="198015"/>
                    </a:cubicBezTo>
                    <a:cubicBezTo>
                      <a:pt x="72926" y="201438"/>
                      <a:pt x="69578" y="201513"/>
                      <a:pt x="66303" y="198239"/>
                    </a:cubicBezTo>
                    <a:lnTo>
                      <a:pt x="35942" y="166985"/>
                    </a:lnTo>
                    <a:lnTo>
                      <a:pt x="17637" y="185737"/>
                    </a:lnTo>
                    <a:lnTo>
                      <a:pt x="47551" y="216545"/>
                    </a:lnTo>
                    <a:cubicBezTo>
                      <a:pt x="51123" y="219819"/>
                      <a:pt x="51197" y="223167"/>
                      <a:pt x="47774" y="226590"/>
                    </a:cubicBezTo>
                    <a:cubicBezTo>
                      <a:pt x="44351" y="230014"/>
                      <a:pt x="41003" y="230088"/>
                      <a:pt x="37728" y="226814"/>
                    </a:cubicBezTo>
                    <a:lnTo>
                      <a:pt x="2456" y="191095"/>
                    </a:lnTo>
                    <a:lnTo>
                      <a:pt x="2456" y="190648"/>
                    </a:lnTo>
                    <a:cubicBezTo>
                      <a:pt x="-818" y="187374"/>
                      <a:pt x="-818" y="184100"/>
                      <a:pt x="2456" y="180826"/>
                    </a:cubicBezTo>
                    <a:lnTo>
                      <a:pt x="74340" y="108049"/>
                    </a:lnTo>
                    <a:cubicBezTo>
                      <a:pt x="75828" y="106561"/>
                      <a:pt x="77614" y="105965"/>
                      <a:pt x="79698" y="106263"/>
                    </a:cubicBezTo>
                    <a:cubicBezTo>
                      <a:pt x="69578" y="94059"/>
                      <a:pt x="64517" y="80069"/>
                      <a:pt x="64517" y="64293"/>
                    </a:cubicBezTo>
                    <a:cubicBezTo>
                      <a:pt x="64517" y="46434"/>
                      <a:pt x="70768" y="31254"/>
                      <a:pt x="83270" y="18752"/>
                    </a:cubicBezTo>
                    <a:cubicBezTo>
                      <a:pt x="95771" y="6250"/>
                      <a:pt x="110877" y="0"/>
                      <a:pt x="1285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0C7BD8-0758-440D-B762-03148898FAA2}"/>
                </a:ext>
              </a:extLst>
            </p:cNvPr>
            <p:cNvGrpSpPr/>
            <p:nvPr/>
          </p:nvGrpSpPr>
          <p:grpSpPr>
            <a:xfrm>
              <a:off x="7172575" y="2469015"/>
              <a:ext cx="576064" cy="576064"/>
              <a:chOff x="2999176" y="2387016"/>
              <a:chExt cx="576064" cy="57606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930CBEB0-960D-4A37-BD45-22F98C476AE4}"/>
                  </a:ext>
                </a:extLst>
              </p:cNvPr>
              <p:cNvSpPr/>
              <p:nvPr/>
            </p:nvSpPr>
            <p:spPr>
              <a:xfrm>
                <a:off x="2999176" y="2387016"/>
                <a:ext cx="576064" cy="57606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364">
                <a:extLst>
                  <a:ext uri="{FF2B5EF4-FFF2-40B4-BE49-F238E27FC236}">
                    <a16:creationId xmlns:a16="http://schemas.microsoft.com/office/drawing/2014/main" id="{FA521AF3-6868-4EBD-9697-CB8F3A5834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23291" y="2521968"/>
                <a:ext cx="327834" cy="306158"/>
              </a:xfrm>
              <a:custGeom>
                <a:avLst/>
                <a:gdLst>
                  <a:gd name="T0" fmla="*/ 91 w 182"/>
                  <a:gd name="T1" fmla="*/ 0 h 170"/>
                  <a:gd name="T2" fmla="*/ 182 w 182"/>
                  <a:gd name="T3" fmla="*/ 37 h 170"/>
                  <a:gd name="T4" fmla="*/ 182 w 182"/>
                  <a:gd name="T5" fmla="*/ 49 h 170"/>
                  <a:gd name="T6" fmla="*/ 169 w 182"/>
                  <a:gd name="T7" fmla="*/ 49 h 170"/>
                  <a:gd name="T8" fmla="*/ 167 w 182"/>
                  <a:gd name="T9" fmla="*/ 53 h 170"/>
                  <a:gd name="T10" fmla="*/ 163 w 182"/>
                  <a:gd name="T11" fmla="*/ 55 h 170"/>
                  <a:gd name="T12" fmla="*/ 19 w 182"/>
                  <a:gd name="T13" fmla="*/ 55 h 170"/>
                  <a:gd name="T14" fmla="*/ 14 w 182"/>
                  <a:gd name="T15" fmla="*/ 53 h 170"/>
                  <a:gd name="T16" fmla="*/ 12 w 182"/>
                  <a:gd name="T17" fmla="*/ 49 h 170"/>
                  <a:gd name="T18" fmla="*/ 0 w 182"/>
                  <a:gd name="T19" fmla="*/ 49 h 170"/>
                  <a:gd name="T20" fmla="*/ 0 w 182"/>
                  <a:gd name="T21" fmla="*/ 37 h 170"/>
                  <a:gd name="T22" fmla="*/ 91 w 182"/>
                  <a:gd name="T23" fmla="*/ 0 h 170"/>
                  <a:gd name="T24" fmla="*/ 175 w 182"/>
                  <a:gd name="T25" fmla="*/ 151 h 170"/>
                  <a:gd name="T26" fmla="*/ 180 w 182"/>
                  <a:gd name="T27" fmla="*/ 153 h 170"/>
                  <a:gd name="T28" fmla="*/ 182 w 182"/>
                  <a:gd name="T29" fmla="*/ 158 h 170"/>
                  <a:gd name="T30" fmla="*/ 182 w 182"/>
                  <a:gd name="T31" fmla="*/ 170 h 170"/>
                  <a:gd name="T32" fmla="*/ 0 w 182"/>
                  <a:gd name="T33" fmla="*/ 170 h 170"/>
                  <a:gd name="T34" fmla="*/ 0 w 182"/>
                  <a:gd name="T35" fmla="*/ 158 h 170"/>
                  <a:gd name="T36" fmla="*/ 2 w 182"/>
                  <a:gd name="T37" fmla="*/ 153 h 170"/>
                  <a:gd name="T38" fmla="*/ 7 w 182"/>
                  <a:gd name="T39" fmla="*/ 151 h 170"/>
                  <a:gd name="T40" fmla="*/ 175 w 182"/>
                  <a:gd name="T41" fmla="*/ 151 h 170"/>
                  <a:gd name="T42" fmla="*/ 24 w 182"/>
                  <a:gd name="T43" fmla="*/ 61 h 170"/>
                  <a:gd name="T44" fmla="*/ 48 w 182"/>
                  <a:gd name="T45" fmla="*/ 61 h 170"/>
                  <a:gd name="T46" fmla="*/ 48 w 182"/>
                  <a:gd name="T47" fmla="*/ 133 h 170"/>
                  <a:gd name="T48" fmla="*/ 61 w 182"/>
                  <a:gd name="T49" fmla="*/ 133 h 170"/>
                  <a:gd name="T50" fmla="*/ 61 w 182"/>
                  <a:gd name="T51" fmla="*/ 61 h 170"/>
                  <a:gd name="T52" fmla="*/ 85 w 182"/>
                  <a:gd name="T53" fmla="*/ 61 h 170"/>
                  <a:gd name="T54" fmla="*/ 85 w 182"/>
                  <a:gd name="T55" fmla="*/ 133 h 170"/>
                  <a:gd name="T56" fmla="*/ 97 w 182"/>
                  <a:gd name="T57" fmla="*/ 133 h 170"/>
                  <a:gd name="T58" fmla="*/ 97 w 182"/>
                  <a:gd name="T59" fmla="*/ 61 h 170"/>
                  <a:gd name="T60" fmla="*/ 121 w 182"/>
                  <a:gd name="T61" fmla="*/ 61 h 170"/>
                  <a:gd name="T62" fmla="*/ 121 w 182"/>
                  <a:gd name="T63" fmla="*/ 133 h 170"/>
                  <a:gd name="T64" fmla="*/ 133 w 182"/>
                  <a:gd name="T65" fmla="*/ 133 h 170"/>
                  <a:gd name="T66" fmla="*/ 133 w 182"/>
                  <a:gd name="T67" fmla="*/ 61 h 170"/>
                  <a:gd name="T68" fmla="*/ 157 w 182"/>
                  <a:gd name="T69" fmla="*/ 61 h 170"/>
                  <a:gd name="T70" fmla="*/ 157 w 182"/>
                  <a:gd name="T71" fmla="*/ 133 h 170"/>
                  <a:gd name="T72" fmla="*/ 163 w 182"/>
                  <a:gd name="T73" fmla="*/ 133 h 170"/>
                  <a:gd name="T74" fmla="*/ 167 w 182"/>
                  <a:gd name="T75" fmla="*/ 135 h 170"/>
                  <a:gd name="T76" fmla="*/ 169 w 182"/>
                  <a:gd name="T77" fmla="*/ 139 h 170"/>
                  <a:gd name="T78" fmla="*/ 169 w 182"/>
                  <a:gd name="T79" fmla="*/ 145 h 170"/>
                  <a:gd name="T80" fmla="*/ 12 w 182"/>
                  <a:gd name="T81" fmla="*/ 145 h 170"/>
                  <a:gd name="T82" fmla="*/ 12 w 182"/>
                  <a:gd name="T83" fmla="*/ 139 h 170"/>
                  <a:gd name="T84" fmla="*/ 14 w 182"/>
                  <a:gd name="T85" fmla="*/ 135 h 170"/>
                  <a:gd name="T86" fmla="*/ 19 w 182"/>
                  <a:gd name="T87" fmla="*/ 133 h 170"/>
                  <a:gd name="T88" fmla="*/ 24 w 182"/>
                  <a:gd name="T89" fmla="*/ 133 h 170"/>
                  <a:gd name="T90" fmla="*/ 24 w 182"/>
                  <a:gd name="T91" fmla="*/ 6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170">
                    <a:moveTo>
                      <a:pt x="91" y="0"/>
                    </a:moveTo>
                    <a:cubicBezTo>
                      <a:pt x="182" y="37"/>
                      <a:pt x="182" y="37"/>
                      <a:pt x="182" y="37"/>
                    </a:cubicBezTo>
                    <a:cubicBezTo>
                      <a:pt x="182" y="49"/>
                      <a:pt x="182" y="49"/>
                      <a:pt x="182" y="49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9" y="50"/>
                      <a:pt x="169" y="52"/>
                      <a:pt x="167" y="53"/>
                    </a:cubicBezTo>
                    <a:cubicBezTo>
                      <a:pt x="166" y="54"/>
                      <a:pt x="165" y="55"/>
                      <a:pt x="163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7" y="55"/>
                      <a:pt x="15" y="54"/>
                      <a:pt x="14" y="53"/>
                    </a:cubicBezTo>
                    <a:cubicBezTo>
                      <a:pt x="13" y="52"/>
                      <a:pt x="12" y="50"/>
                      <a:pt x="12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91" y="0"/>
                    </a:lnTo>
                    <a:close/>
                    <a:moveTo>
                      <a:pt x="175" y="151"/>
                    </a:moveTo>
                    <a:cubicBezTo>
                      <a:pt x="177" y="151"/>
                      <a:pt x="178" y="152"/>
                      <a:pt x="180" y="153"/>
                    </a:cubicBezTo>
                    <a:cubicBezTo>
                      <a:pt x="181" y="154"/>
                      <a:pt x="182" y="156"/>
                      <a:pt x="182" y="158"/>
                    </a:cubicBezTo>
                    <a:cubicBezTo>
                      <a:pt x="182" y="170"/>
                      <a:pt x="182" y="170"/>
                      <a:pt x="182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6"/>
                      <a:pt x="1" y="154"/>
                      <a:pt x="2" y="153"/>
                    </a:cubicBezTo>
                    <a:cubicBezTo>
                      <a:pt x="3" y="152"/>
                      <a:pt x="5" y="151"/>
                      <a:pt x="7" y="151"/>
                    </a:cubicBezTo>
                    <a:lnTo>
                      <a:pt x="175" y="151"/>
                    </a:lnTo>
                    <a:close/>
                    <a:moveTo>
                      <a:pt x="24" y="61"/>
                    </a:move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121" y="61"/>
                      <a:pt x="121" y="61"/>
                      <a:pt x="121" y="61"/>
                    </a:cubicBezTo>
                    <a:cubicBezTo>
                      <a:pt x="121" y="133"/>
                      <a:pt x="121" y="133"/>
                      <a:pt x="121" y="133"/>
                    </a:cubicBezTo>
                    <a:cubicBezTo>
                      <a:pt x="133" y="133"/>
                      <a:pt x="133" y="133"/>
                      <a:pt x="133" y="133"/>
                    </a:cubicBezTo>
                    <a:cubicBezTo>
                      <a:pt x="133" y="61"/>
                      <a:pt x="133" y="61"/>
                      <a:pt x="133" y="61"/>
                    </a:cubicBezTo>
                    <a:cubicBezTo>
                      <a:pt x="157" y="61"/>
                      <a:pt x="157" y="61"/>
                      <a:pt x="157" y="61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63" y="133"/>
                      <a:pt x="163" y="133"/>
                      <a:pt x="163" y="133"/>
                    </a:cubicBezTo>
                    <a:cubicBezTo>
                      <a:pt x="165" y="133"/>
                      <a:pt x="166" y="134"/>
                      <a:pt x="167" y="135"/>
                    </a:cubicBezTo>
                    <a:cubicBezTo>
                      <a:pt x="169" y="136"/>
                      <a:pt x="169" y="138"/>
                      <a:pt x="169" y="139"/>
                    </a:cubicBezTo>
                    <a:cubicBezTo>
                      <a:pt x="169" y="145"/>
                      <a:pt x="169" y="145"/>
                      <a:pt x="169" y="145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39"/>
                      <a:pt x="12" y="139"/>
                      <a:pt x="12" y="139"/>
                    </a:cubicBezTo>
                    <a:cubicBezTo>
                      <a:pt x="12" y="138"/>
                      <a:pt x="13" y="136"/>
                      <a:pt x="14" y="135"/>
                    </a:cubicBezTo>
                    <a:cubicBezTo>
                      <a:pt x="15" y="134"/>
                      <a:pt x="17" y="133"/>
                      <a:pt x="19" y="133"/>
                    </a:cubicBezTo>
                    <a:cubicBezTo>
                      <a:pt x="24" y="133"/>
                      <a:pt x="24" y="133"/>
                      <a:pt x="24" y="133"/>
                    </a:cubicBezTo>
                    <a:lnTo>
                      <a:pt x="24" y="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76E5ABF-75D4-4F48-9EA9-873A3351F90E}"/>
                </a:ext>
              </a:extLst>
            </p:cNvPr>
            <p:cNvGrpSpPr/>
            <p:nvPr/>
          </p:nvGrpSpPr>
          <p:grpSpPr>
            <a:xfrm>
              <a:off x="7172575" y="3245738"/>
              <a:ext cx="576064" cy="576064"/>
              <a:chOff x="2999176" y="3183135"/>
              <a:chExt cx="576064" cy="576064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AF5367F-386D-41CD-8834-52410A7A6224}"/>
                  </a:ext>
                </a:extLst>
              </p:cNvPr>
              <p:cNvSpPr/>
              <p:nvPr/>
            </p:nvSpPr>
            <p:spPr>
              <a:xfrm>
                <a:off x="2999176" y="3183135"/>
                <a:ext cx="576064" cy="576064"/>
              </a:xfrm>
              <a:prstGeom prst="ellipse">
                <a:avLst/>
              </a:prstGeom>
              <a:solidFill>
                <a:srgbClr val="53B9C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6A77DD9-ED8F-4005-812B-97D2355A3AFE}"/>
                  </a:ext>
                </a:extLst>
              </p:cNvPr>
              <p:cNvGrpSpPr/>
              <p:nvPr/>
            </p:nvGrpSpPr>
            <p:grpSpPr>
              <a:xfrm>
                <a:off x="3100316" y="3363838"/>
                <a:ext cx="411268" cy="218130"/>
                <a:chOff x="2832100" y="4686300"/>
                <a:chExt cx="574676" cy="304801"/>
              </a:xfrm>
              <a:solidFill>
                <a:schemeClr val="bg1"/>
              </a:solidFill>
            </p:grpSpPr>
            <p:sp>
              <p:nvSpPr>
                <p:cNvPr id="24" name="Freeform 81">
                  <a:extLst>
                    <a:ext uri="{FF2B5EF4-FFF2-40B4-BE49-F238E27FC236}">
                      <a16:creationId xmlns:a16="http://schemas.microsoft.com/office/drawing/2014/main" id="{2790956E-B1C1-4009-AB37-9B87C7E589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51175" y="4686300"/>
                  <a:ext cx="325438" cy="263525"/>
                </a:xfrm>
                <a:custGeom>
                  <a:avLst/>
                  <a:gdLst>
                    <a:gd name="T0" fmla="*/ 380 w 424"/>
                    <a:gd name="T1" fmla="*/ 73 h 342"/>
                    <a:gd name="T2" fmla="*/ 341 w 424"/>
                    <a:gd name="T3" fmla="*/ 96 h 342"/>
                    <a:gd name="T4" fmla="*/ 324 w 424"/>
                    <a:gd name="T5" fmla="*/ 134 h 342"/>
                    <a:gd name="T6" fmla="*/ 308 w 424"/>
                    <a:gd name="T7" fmla="*/ 214 h 342"/>
                    <a:gd name="T8" fmla="*/ 256 w 424"/>
                    <a:gd name="T9" fmla="*/ 183 h 342"/>
                    <a:gd name="T10" fmla="*/ 172 w 424"/>
                    <a:gd name="T11" fmla="*/ 174 h 342"/>
                    <a:gd name="T12" fmla="*/ 147 w 424"/>
                    <a:gd name="T13" fmla="*/ 202 h 342"/>
                    <a:gd name="T14" fmla="*/ 76 w 424"/>
                    <a:gd name="T15" fmla="*/ 297 h 342"/>
                    <a:gd name="T16" fmla="*/ 13 w 424"/>
                    <a:gd name="T17" fmla="*/ 166 h 342"/>
                    <a:gd name="T18" fmla="*/ 67 w 424"/>
                    <a:gd name="T19" fmla="*/ 83 h 342"/>
                    <a:gd name="T20" fmla="*/ 119 w 424"/>
                    <a:gd name="T21" fmla="*/ 63 h 342"/>
                    <a:gd name="T22" fmla="*/ 180 w 424"/>
                    <a:gd name="T23" fmla="*/ 54 h 342"/>
                    <a:gd name="T24" fmla="*/ 239 w 424"/>
                    <a:gd name="T25" fmla="*/ 21 h 342"/>
                    <a:gd name="T26" fmla="*/ 319 w 424"/>
                    <a:gd name="T27" fmla="*/ 31 h 342"/>
                    <a:gd name="T28" fmla="*/ 97 w 424"/>
                    <a:gd name="T29" fmla="*/ 83 h 342"/>
                    <a:gd name="T30" fmla="*/ 129 w 424"/>
                    <a:gd name="T31" fmla="*/ 242 h 342"/>
                    <a:gd name="T32" fmla="*/ 78 w 424"/>
                    <a:gd name="T33" fmla="*/ 115 h 342"/>
                    <a:gd name="T34" fmla="*/ 70 w 424"/>
                    <a:gd name="T35" fmla="*/ 146 h 342"/>
                    <a:gd name="T36" fmla="*/ 121 w 424"/>
                    <a:gd name="T37" fmla="*/ 113 h 342"/>
                    <a:gd name="T38" fmla="*/ 35 w 424"/>
                    <a:gd name="T39" fmla="*/ 140 h 342"/>
                    <a:gd name="T40" fmla="*/ 78 w 424"/>
                    <a:gd name="T41" fmla="*/ 88 h 342"/>
                    <a:gd name="T42" fmla="*/ 169 w 424"/>
                    <a:gd name="T43" fmla="*/ 284 h 342"/>
                    <a:gd name="T44" fmla="*/ 316 w 424"/>
                    <a:gd name="T45" fmla="*/ 236 h 342"/>
                    <a:gd name="T46" fmla="*/ 411 w 424"/>
                    <a:gd name="T47" fmla="*/ 267 h 342"/>
                    <a:gd name="T48" fmla="*/ 416 w 424"/>
                    <a:gd name="T49" fmla="*/ 271 h 342"/>
                    <a:gd name="T50" fmla="*/ 51 w 424"/>
                    <a:gd name="T51" fmla="*/ 98 h 342"/>
                    <a:gd name="T52" fmla="*/ 349 w 424"/>
                    <a:gd name="T53" fmla="*/ 151 h 342"/>
                    <a:gd name="T54" fmla="*/ 28 w 424"/>
                    <a:gd name="T55" fmla="*/ 91 h 342"/>
                    <a:gd name="T56" fmla="*/ 339 w 424"/>
                    <a:gd name="T57" fmla="*/ 190 h 342"/>
                    <a:gd name="T58" fmla="*/ 243 w 424"/>
                    <a:gd name="T59" fmla="*/ 225 h 342"/>
                    <a:gd name="T60" fmla="*/ 338 w 424"/>
                    <a:gd name="T61" fmla="*/ 180 h 342"/>
                    <a:gd name="T62" fmla="*/ 412 w 424"/>
                    <a:gd name="T63" fmla="*/ 258 h 342"/>
                    <a:gd name="T64" fmla="*/ 366 w 424"/>
                    <a:gd name="T65" fmla="*/ 250 h 342"/>
                    <a:gd name="T66" fmla="*/ 353 w 424"/>
                    <a:gd name="T67" fmla="*/ 264 h 342"/>
                    <a:gd name="T68" fmla="*/ 338 w 424"/>
                    <a:gd name="T69" fmla="*/ 269 h 342"/>
                    <a:gd name="T70" fmla="*/ 287 w 424"/>
                    <a:gd name="T71" fmla="*/ 240 h 342"/>
                    <a:gd name="T72" fmla="*/ 376 w 424"/>
                    <a:gd name="T73" fmla="*/ 261 h 342"/>
                    <a:gd name="T74" fmla="*/ 369 w 424"/>
                    <a:gd name="T75" fmla="*/ 262 h 342"/>
                    <a:gd name="T76" fmla="*/ 356 w 424"/>
                    <a:gd name="T77" fmla="*/ 264 h 342"/>
                    <a:gd name="T78" fmla="*/ 417 w 424"/>
                    <a:gd name="T79" fmla="*/ 248 h 342"/>
                    <a:gd name="T80" fmla="*/ 366 w 424"/>
                    <a:gd name="T81" fmla="*/ 247 h 342"/>
                    <a:gd name="T82" fmla="*/ 344 w 424"/>
                    <a:gd name="T83" fmla="*/ 173 h 342"/>
                    <a:gd name="T84" fmla="*/ 422 w 424"/>
                    <a:gd name="T85" fmla="*/ 273 h 342"/>
                    <a:gd name="T86" fmla="*/ 341 w 424"/>
                    <a:gd name="T87" fmla="*/ 227 h 342"/>
                    <a:gd name="T88" fmla="*/ 347 w 424"/>
                    <a:gd name="T89" fmla="*/ 207 h 342"/>
                    <a:gd name="T90" fmla="*/ 364 w 424"/>
                    <a:gd name="T91" fmla="*/ 241 h 342"/>
                    <a:gd name="T92" fmla="*/ 346 w 424"/>
                    <a:gd name="T93" fmla="*/ 243 h 342"/>
                    <a:gd name="T94" fmla="*/ 417 w 424"/>
                    <a:gd name="T95" fmla="*/ 265 h 342"/>
                    <a:gd name="T96" fmla="*/ 361 w 424"/>
                    <a:gd name="T97" fmla="*/ 264 h 342"/>
                    <a:gd name="T98" fmla="*/ 308 w 424"/>
                    <a:gd name="T99" fmla="*/ 233 h 342"/>
                    <a:gd name="T100" fmla="*/ 380 w 424"/>
                    <a:gd name="T101" fmla="*/ 246 h 342"/>
                    <a:gd name="T102" fmla="*/ 67 w 424"/>
                    <a:gd name="T103" fmla="*/ 231 h 342"/>
                    <a:gd name="T104" fmla="*/ 421 w 424"/>
                    <a:gd name="T105" fmla="*/ 267 h 342"/>
                    <a:gd name="T106" fmla="*/ 80 w 424"/>
                    <a:gd name="T107" fmla="*/ 89 h 342"/>
                    <a:gd name="T108" fmla="*/ 103 w 424"/>
                    <a:gd name="T109" fmla="*/ 143 h 342"/>
                    <a:gd name="T110" fmla="*/ 56 w 424"/>
                    <a:gd name="T111" fmla="*/ 130 h 342"/>
                    <a:gd name="T112" fmla="*/ 103 w 424"/>
                    <a:gd name="T113" fmla="*/ 137 h 342"/>
                    <a:gd name="T114" fmla="*/ 376 w 424"/>
                    <a:gd name="T115" fmla="*/ 107 h 342"/>
                    <a:gd name="T116" fmla="*/ 162 w 424"/>
                    <a:gd name="T117" fmla="*/ 24 h 342"/>
                    <a:gd name="T118" fmla="*/ 150 w 424"/>
                    <a:gd name="T119" fmla="*/ 3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24" h="342">
                      <a:moveTo>
                        <a:pt x="319" y="133"/>
                      </a:moveTo>
                      <a:cubicBezTo>
                        <a:pt x="319" y="133"/>
                        <a:pt x="319" y="133"/>
                        <a:pt x="319" y="133"/>
                      </a:cubicBezTo>
                      <a:close/>
                      <a:moveTo>
                        <a:pt x="66" y="105"/>
                      </a:moveTo>
                      <a:cubicBezTo>
                        <a:pt x="66" y="105"/>
                        <a:pt x="66" y="105"/>
                        <a:pt x="66" y="105"/>
                      </a:cubicBezTo>
                      <a:close/>
                      <a:moveTo>
                        <a:pt x="80" y="207"/>
                      </a:moveTo>
                      <a:cubicBezTo>
                        <a:pt x="80" y="208"/>
                        <a:pt x="80" y="207"/>
                        <a:pt x="80" y="207"/>
                      </a:cubicBezTo>
                      <a:close/>
                      <a:moveTo>
                        <a:pt x="412" y="39"/>
                      </a:moveTo>
                      <a:cubicBezTo>
                        <a:pt x="412" y="39"/>
                        <a:pt x="413" y="43"/>
                        <a:pt x="414" y="43"/>
                      </a:cubicBezTo>
                      <a:cubicBezTo>
                        <a:pt x="411" y="46"/>
                        <a:pt x="404" y="47"/>
                        <a:pt x="401" y="44"/>
                      </a:cubicBezTo>
                      <a:cubicBezTo>
                        <a:pt x="399" y="41"/>
                        <a:pt x="396" y="44"/>
                        <a:pt x="393" y="45"/>
                      </a:cubicBezTo>
                      <a:cubicBezTo>
                        <a:pt x="390" y="43"/>
                        <a:pt x="392" y="47"/>
                        <a:pt x="389" y="43"/>
                      </a:cubicBezTo>
                      <a:cubicBezTo>
                        <a:pt x="388" y="43"/>
                        <a:pt x="391" y="47"/>
                        <a:pt x="391" y="48"/>
                      </a:cubicBezTo>
                      <a:cubicBezTo>
                        <a:pt x="390" y="50"/>
                        <a:pt x="389" y="52"/>
                        <a:pt x="387" y="53"/>
                      </a:cubicBezTo>
                      <a:cubicBezTo>
                        <a:pt x="389" y="53"/>
                        <a:pt x="399" y="60"/>
                        <a:pt x="396" y="62"/>
                      </a:cubicBezTo>
                      <a:cubicBezTo>
                        <a:pt x="396" y="62"/>
                        <a:pt x="391" y="63"/>
                        <a:pt x="391" y="63"/>
                      </a:cubicBezTo>
                      <a:cubicBezTo>
                        <a:pt x="387" y="65"/>
                        <a:pt x="384" y="73"/>
                        <a:pt x="382" y="75"/>
                      </a:cubicBezTo>
                      <a:cubicBezTo>
                        <a:pt x="382" y="74"/>
                        <a:pt x="380" y="74"/>
                        <a:pt x="380" y="73"/>
                      </a:cubicBezTo>
                      <a:cubicBezTo>
                        <a:pt x="379" y="73"/>
                        <a:pt x="375" y="74"/>
                        <a:pt x="375" y="74"/>
                      </a:cubicBezTo>
                      <a:cubicBezTo>
                        <a:pt x="369" y="76"/>
                        <a:pt x="371" y="80"/>
                        <a:pt x="374" y="84"/>
                      </a:cubicBezTo>
                      <a:cubicBezTo>
                        <a:pt x="374" y="85"/>
                        <a:pt x="377" y="86"/>
                        <a:pt x="378" y="87"/>
                      </a:cubicBezTo>
                      <a:cubicBezTo>
                        <a:pt x="377" y="87"/>
                        <a:pt x="374" y="90"/>
                        <a:pt x="377" y="90"/>
                      </a:cubicBezTo>
                      <a:cubicBezTo>
                        <a:pt x="378" y="91"/>
                        <a:pt x="378" y="91"/>
                        <a:pt x="379" y="92"/>
                      </a:cubicBezTo>
                      <a:cubicBezTo>
                        <a:pt x="378" y="92"/>
                        <a:pt x="378" y="103"/>
                        <a:pt x="377" y="103"/>
                      </a:cubicBezTo>
                      <a:cubicBezTo>
                        <a:pt x="373" y="101"/>
                        <a:pt x="369" y="96"/>
                        <a:pt x="366" y="92"/>
                      </a:cubicBezTo>
                      <a:cubicBezTo>
                        <a:pt x="363" y="89"/>
                        <a:pt x="364" y="85"/>
                        <a:pt x="362" y="83"/>
                      </a:cubicBezTo>
                      <a:cubicBezTo>
                        <a:pt x="365" y="81"/>
                        <a:pt x="367" y="65"/>
                        <a:pt x="364" y="66"/>
                      </a:cubicBezTo>
                      <a:cubicBezTo>
                        <a:pt x="365" y="66"/>
                        <a:pt x="363" y="72"/>
                        <a:pt x="362" y="73"/>
                      </a:cubicBezTo>
                      <a:cubicBezTo>
                        <a:pt x="358" y="70"/>
                        <a:pt x="360" y="69"/>
                        <a:pt x="354" y="70"/>
                      </a:cubicBezTo>
                      <a:cubicBezTo>
                        <a:pt x="349" y="71"/>
                        <a:pt x="356" y="78"/>
                        <a:pt x="356" y="78"/>
                      </a:cubicBezTo>
                      <a:cubicBezTo>
                        <a:pt x="354" y="83"/>
                        <a:pt x="342" y="75"/>
                        <a:pt x="339" y="79"/>
                      </a:cubicBezTo>
                      <a:cubicBezTo>
                        <a:pt x="337" y="82"/>
                        <a:pt x="332" y="77"/>
                        <a:pt x="331" y="82"/>
                      </a:cubicBezTo>
                      <a:cubicBezTo>
                        <a:pt x="330" y="85"/>
                        <a:pt x="329" y="89"/>
                        <a:pt x="328" y="92"/>
                      </a:cubicBezTo>
                      <a:cubicBezTo>
                        <a:pt x="328" y="92"/>
                        <a:pt x="335" y="96"/>
                        <a:pt x="336" y="96"/>
                      </a:cubicBezTo>
                      <a:cubicBezTo>
                        <a:pt x="337" y="96"/>
                        <a:pt x="337" y="92"/>
                        <a:pt x="341" y="96"/>
                      </a:cubicBezTo>
                      <a:cubicBezTo>
                        <a:pt x="344" y="98"/>
                        <a:pt x="342" y="96"/>
                        <a:pt x="344" y="96"/>
                      </a:cubicBezTo>
                      <a:cubicBezTo>
                        <a:pt x="344" y="95"/>
                        <a:pt x="344" y="95"/>
                        <a:pt x="343" y="94"/>
                      </a:cubicBezTo>
                      <a:cubicBezTo>
                        <a:pt x="345" y="94"/>
                        <a:pt x="354" y="107"/>
                        <a:pt x="356" y="108"/>
                      </a:cubicBezTo>
                      <a:cubicBezTo>
                        <a:pt x="355" y="108"/>
                        <a:pt x="354" y="109"/>
                        <a:pt x="354" y="109"/>
                      </a:cubicBezTo>
                      <a:cubicBezTo>
                        <a:pt x="353" y="110"/>
                        <a:pt x="358" y="116"/>
                        <a:pt x="359" y="116"/>
                      </a:cubicBezTo>
                      <a:cubicBezTo>
                        <a:pt x="357" y="116"/>
                        <a:pt x="358" y="115"/>
                        <a:pt x="356" y="117"/>
                      </a:cubicBezTo>
                      <a:cubicBezTo>
                        <a:pt x="352" y="116"/>
                        <a:pt x="351" y="104"/>
                        <a:pt x="345" y="102"/>
                      </a:cubicBezTo>
                      <a:cubicBezTo>
                        <a:pt x="346" y="103"/>
                        <a:pt x="348" y="110"/>
                        <a:pt x="349" y="111"/>
                      </a:cubicBezTo>
                      <a:cubicBezTo>
                        <a:pt x="347" y="115"/>
                        <a:pt x="349" y="120"/>
                        <a:pt x="347" y="123"/>
                      </a:cubicBezTo>
                      <a:cubicBezTo>
                        <a:pt x="347" y="123"/>
                        <a:pt x="347" y="123"/>
                        <a:pt x="347" y="123"/>
                      </a:cubicBezTo>
                      <a:cubicBezTo>
                        <a:pt x="346" y="124"/>
                        <a:pt x="345" y="124"/>
                        <a:pt x="344" y="125"/>
                      </a:cubicBezTo>
                      <a:cubicBezTo>
                        <a:pt x="343" y="125"/>
                        <a:pt x="336" y="125"/>
                        <a:pt x="339" y="129"/>
                      </a:cubicBezTo>
                      <a:cubicBezTo>
                        <a:pt x="340" y="130"/>
                        <a:pt x="338" y="131"/>
                        <a:pt x="337" y="132"/>
                      </a:cubicBezTo>
                      <a:cubicBezTo>
                        <a:pt x="336" y="133"/>
                        <a:pt x="340" y="136"/>
                        <a:pt x="340" y="136"/>
                      </a:cubicBezTo>
                      <a:cubicBezTo>
                        <a:pt x="343" y="138"/>
                        <a:pt x="348" y="150"/>
                        <a:pt x="341" y="147"/>
                      </a:cubicBezTo>
                      <a:cubicBezTo>
                        <a:pt x="343" y="146"/>
                        <a:pt x="330" y="132"/>
                        <a:pt x="330" y="132"/>
                      </a:cubicBezTo>
                      <a:cubicBezTo>
                        <a:pt x="328" y="131"/>
                        <a:pt x="325" y="135"/>
                        <a:pt x="324" y="134"/>
                      </a:cubicBezTo>
                      <a:cubicBezTo>
                        <a:pt x="324" y="132"/>
                        <a:pt x="324" y="132"/>
                        <a:pt x="324" y="130"/>
                      </a:cubicBezTo>
                      <a:cubicBezTo>
                        <a:pt x="321" y="128"/>
                        <a:pt x="317" y="134"/>
                        <a:pt x="318" y="135"/>
                      </a:cubicBezTo>
                      <a:cubicBezTo>
                        <a:pt x="320" y="137"/>
                        <a:pt x="330" y="139"/>
                        <a:pt x="329" y="140"/>
                      </a:cubicBezTo>
                      <a:cubicBezTo>
                        <a:pt x="326" y="140"/>
                        <a:pt x="325" y="142"/>
                        <a:pt x="325" y="145"/>
                      </a:cubicBezTo>
                      <a:cubicBezTo>
                        <a:pt x="329" y="147"/>
                        <a:pt x="332" y="152"/>
                        <a:pt x="334" y="155"/>
                      </a:cubicBezTo>
                      <a:cubicBezTo>
                        <a:pt x="334" y="156"/>
                        <a:pt x="333" y="156"/>
                        <a:pt x="333" y="157"/>
                      </a:cubicBezTo>
                      <a:cubicBezTo>
                        <a:pt x="333" y="158"/>
                        <a:pt x="336" y="158"/>
                        <a:pt x="336" y="158"/>
                      </a:cubicBezTo>
                      <a:cubicBezTo>
                        <a:pt x="336" y="159"/>
                        <a:pt x="334" y="158"/>
                        <a:pt x="336" y="160"/>
                      </a:cubicBezTo>
                      <a:cubicBezTo>
                        <a:pt x="337" y="161"/>
                        <a:pt x="335" y="165"/>
                        <a:pt x="334" y="166"/>
                      </a:cubicBezTo>
                      <a:cubicBezTo>
                        <a:pt x="334" y="166"/>
                        <a:pt x="332" y="173"/>
                        <a:pt x="332" y="173"/>
                      </a:cubicBezTo>
                      <a:cubicBezTo>
                        <a:pt x="329" y="176"/>
                        <a:pt x="324" y="180"/>
                        <a:pt x="320" y="180"/>
                      </a:cubicBezTo>
                      <a:cubicBezTo>
                        <a:pt x="316" y="181"/>
                        <a:pt x="314" y="181"/>
                        <a:pt x="314" y="185"/>
                      </a:cubicBezTo>
                      <a:cubicBezTo>
                        <a:pt x="313" y="185"/>
                        <a:pt x="312" y="185"/>
                        <a:pt x="313" y="185"/>
                      </a:cubicBezTo>
                      <a:cubicBezTo>
                        <a:pt x="311" y="184"/>
                        <a:pt x="312" y="184"/>
                        <a:pt x="311" y="184"/>
                      </a:cubicBezTo>
                      <a:cubicBezTo>
                        <a:pt x="310" y="182"/>
                        <a:pt x="311" y="182"/>
                        <a:pt x="308" y="182"/>
                      </a:cubicBezTo>
                      <a:cubicBezTo>
                        <a:pt x="297" y="188"/>
                        <a:pt x="307" y="192"/>
                        <a:pt x="311" y="198"/>
                      </a:cubicBezTo>
                      <a:cubicBezTo>
                        <a:pt x="319" y="203"/>
                        <a:pt x="311" y="211"/>
                        <a:pt x="308" y="214"/>
                      </a:cubicBezTo>
                      <a:cubicBezTo>
                        <a:pt x="306" y="215"/>
                        <a:pt x="306" y="217"/>
                        <a:pt x="304" y="218"/>
                      </a:cubicBezTo>
                      <a:cubicBezTo>
                        <a:pt x="304" y="217"/>
                        <a:pt x="302" y="213"/>
                        <a:pt x="302" y="212"/>
                      </a:cubicBezTo>
                      <a:cubicBezTo>
                        <a:pt x="301" y="212"/>
                        <a:pt x="302" y="215"/>
                        <a:pt x="301" y="214"/>
                      </a:cubicBezTo>
                      <a:cubicBezTo>
                        <a:pt x="301" y="210"/>
                        <a:pt x="295" y="206"/>
                        <a:pt x="292" y="204"/>
                      </a:cubicBezTo>
                      <a:cubicBezTo>
                        <a:pt x="291" y="205"/>
                        <a:pt x="289" y="210"/>
                        <a:pt x="290" y="212"/>
                      </a:cubicBezTo>
                      <a:cubicBezTo>
                        <a:pt x="289" y="216"/>
                        <a:pt x="296" y="221"/>
                        <a:pt x="296" y="223"/>
                      </a:cubicBezTo>
                      <a:cubicBezTo>
                        <a:pt x="300" y="227"/>
                        <a:pt x="300" y="231"/>
                        <a:pt x="303" y="236"/>
                      </a:cubicBezTo>
                      <a:cubicBezTo>
                        <a:pt x="303" y="236"/>
                        <a:pt x="304" y="239"/>
                        <a:pt x="304" y="239"/>
                      </a:cubicBezTo>
                      <a:cubicBezTo>
                        <a:pt x="291" y="235"/>
                        <a:pt x="297" y="227"/>
                        <a:pt x="289" y="220"/>
                      </a:cubicBezTo>
                      <a:cubicBezTo>
                        <a:pt x="287" y="219"/>
                        <a:pt x="286" y="218"/>
                        <a:pt x="288" y="214"/>
                      </a:cubicBezTo>
                      <a:cubicBezTo>
                        <a:pt x="288" y="214"/>
                        <a:pt x="286" y="207"/>
                        <a:pt x="286" y="206"/>
                      </a:cubicBezTo>
                      <a:cubicBezTo>
                        <a:pt x="286" y="206"/>
                        <a:pt x="286" y="204"/>
                        <a:pt x="286" y="204"/>
                      </a:cubicBezTo>
                      <a:cubicBezTo>
                        <a:pt x="285" y="201"/>
                        <a:pt x="284" y="198"/>
                        <a:pt x="282" y="195"/>
                      </a:cubicBezTo>
                      <a:cubicBezTo>
                        <a:pt x="282" y="194"/>
                        <a:pt x="280" y="196"/>
                        <a:pt x="280" y="196"/>
                      </a:cubicBezTo>
                      <a:cubicBezTo>
                        <a:pt x="276" y="201"/>
                        <a:pt x="275" y="189"/>
                        <a:pt x="273" y="187"/>
                      </a:cubicBezTo>
                      <a:cubicBezTo>
                        <a:pt x="269" y="185"/>
                        <a:pt x="268" y="182"/>
                        <a:pt x="266" y="179"/>
                      </a:cubicBezTo>
                      <a:cubicBezTo>
                        <a:pt x="265" y="180"/>
                        <a:pt x="256" y="181"/>
                        <a:pt x="256" y="183"/>
                      </a:cubicBezTo>
                      <a:cubicBezTo>
                        <a:pt x="258" y="185"/>
                        <a:pt x="248" y="192"/>
                        <a:pt x="246" y="194"/>
                      </a:cubicBezTo>
                      <a:cubicBezTo>
                        <a:pt x="246" y="194"/>
                        <a:pt x="244" y="198"/>
                        <a:pt x="242" y="197"/>
                      </a:cubicBezTo>
                      <a:cubicBezTo>
                        <a:pt x="240" y="198"/>
                        <a:pt x="244" y="206"/>
                        <a:pt x="242" y="208"/>
                      </a:cubicBezTo>
                      <a:cubicBezTo>
                        <a:pt x="240" y="209"/>
                        <a:pt x="240" y="220"/>
                        <a:pt x="236" y="219"/>
                      </a:cubicBezTo>
                      <a:cubicBezTo>
                        <a:pt x="233" y="219"/>
                        <a:pt x="226" y="202"/>
                        <a:pt x="226" y="200"/>
                      </a:cubicBezTo>
                      <a:cubicBezTo>
                        <a:pt x="222" y="196"/>
                        <a:pt x="223" y="187"/>
                        <a:pt x="221" y="182"/>
                      </a:cubicBezTo>
                      <a:cubicBezTo>
                        <a:pt x="221" y="182"/>
                        <a:pt x="216" y="184"/>
                        <a:pt x="216" y="184"/>
                      </a:cubicBezTo>
                      <a:cubicBezTo>
                        <a:pt x="215" y="183"/>
                        <a:pt x="210" y="178"/>
                        <a:pt x="214" y="178"/>
                      </a:cubicBezTo>
                      <a:cubicBezTo>
                        <a:pt x="210" y="177"/>
                        <a:pt x="208" y="174"/>
                        <a:pt x="206" y="171"/>
                      </a:cubicBezTo>
                      <a:cubicBezTo>
                        <a:pt x="206" y="170"/>
                        <a:pt x="195" y="172"/>
                        <a:pt x="195" y="172"/>
                      </a:cubicBezTo>
                      <a:cubicBezTo>
                        <a:pt x="190" y="172"/>
                        <a:pt x="185" y="170"/>
                        <a:pt x="182" y="167"/>
                      </a:cubicBezTo>
                      <a:cubicBezTo>
                        <a:pt x="179" y="166"/>
                        <a:pt x="175" y="169"/>
                        <a:pt x="172" y="166"/>
                      </a:cubicBezTo>
                      <a:cubicBezTo>
                        <a:pt x="168" y="164"/>
                        <a:pt x="168" y="161"/>
                        <a:pt x="165" y="158"/>
                      </a:cubicBezTo>
                      <a:cubicBezTo>
                        <a:pt x="164" y="158"/>
                        <a:pt x="160" y="159"/>
                        <a:pt x="160" y="159"/>
                      </a:cubicBezTo>
                      <a:cubicBezTo>
                        <a:pt x="160" y="159"/>
                        <a:pt x="160" y="159"/>
                        <a:pt x="160" y="159"/>
                      </a:cubicBezTo>
                      <a:cubicBezTo>
                        <a:pt x="160" y="159"/>
                        <a:pt x="160" y="159"/>
                        <a:pt x="160" y="159"/>
                      </a:cubicBezTo>
                      <a:cubicBezTo>
                        <a:pt x="162" y="162"/>
                        <a:pt x="171" y="174"/>
                        <a:pt x="172" y="174"/>
                      </a:cubicBezTo>
                      <a:cubicBezTo>
                        <a:pt x="176" y="175"/>
                        <a:pt x="179" y="170"/>
                        <a:pt x="181" y="168"/>
                      </a:cubicBezTo>
                      <a:cubicBezTo>
                        <a:pt x="184" y="173"/>
                        <a:pt x="183" y="174"/>
                        <a:pt x="189" y="178"/>
                      </a:cubicBezTo>
                      <a:cubicBezTo>
                        <a:pt x="191" y="182"/>
                        <a:pt x="185" y="185"/>
                        <a:pt x="184" y="189"/>
                      </a:cubicBezTo>
                      <a:cubicBezTo>
                        <a:pt x="179" y="194"/>
                        <a:pt x="172" y="199"/>
                        <a:pt x="165" y="202"/>
                      </a:cubicBezTo>
                      <a:cubicBezTo>
                        <a:pt x="165" y="202"/>
                        <a:pt x="165" y="202"/>
                        <a:pt x="164" y="202"/>
                      </a:cubicBezTo>
                      <a:cubicBezTo>
                        <a:pt x="162" y="205"/>
                        <a:pt x="156" y="204"/>
                        <a:pt x="154" y="206"/>
                      </a:cubicBezTo>
                      <a:cubicBezTo>
                        <a:pt x="152" y="206"/>
                        <a:pt x="151" y="206"/>
                        <a:pt x="151" y="204"/>
                      </a:cubicBezTo>
                      <a:cubicBezTo>
                        <a:pt x="148" y="197"/>
                        <a:pt x="149" y="194"/>
                        <a:pt x="144" y="187"/>
                      </a:cubicBezTo>
                      <a:cubicBezTo>
                        <a:pt x="140" y="182"/>
                        <a:pt x="138" y="177"/>
                        <a:pt x="135" y="172"/>
                      </a:cubicBezTo>
                      <a:cubicBezTo>
                        <a:pt x="134" y="171"/>
                        <a:pt x="134" y="170"/>
                        <a:pt x="133" y="169"/>
                      </a:cubicBezTo>
                      <a:cubicBezTo>
                        <a:pt x="133" y="168"/>
                        <a:pt x="129" y="165"/>
                        <a:pt x="127" y="164"/>
                      </a:cubicBezTo>
                      <a:cubicBezTo>
                        <a:pt x="127" y="164"/>
                        <a:pt x="127" y="164"/>
                        <a:pt x="127" y="164"/>
                      </a:cubicBezTo>
                      <a:cubicBezTo>
                        <a:pt x="126" y="164"/>
                        <a:pt x="126" y="164"/>
                        <a:pt x="126" y="164"/>
                      </a:cubicBezTo>
                      <a:cubicBezTo>
                        <a:pt x="127" y="168"/>
                        <a:pt x="132" y="172"/>
                        <a:pt x="131" y="176"/>
                      </a:cubicBezTo>
                      <a:cubicBezTo>
                        <a:pt x="132" y="179"/>
                        <a:pt x="137" y="190"/>
                        <a:pt x="139" y="191"/>
                      </a:cubicBezTo>
                      <a:cubicBezTo>
                        <a:pt x="141" y="193"/>
                        <a:pt x="141" y="196"/>
                        <a:pt x="142" y="198"/>
                      </a:cubicBezTo>
                      <a:cubicBezTo>
                        <a:pt x="142" y="199"/>
                        <a:pt x="146" y="201"/>
                        <a:pt x="147" y="202"/>
                      </a:cubicBezTo>
                      <a:cubicBezTo>
                        <a:pt x="150" y="205"/>
                        <a:pt x="151" y="205"/>
                        <a:pt x="150" y="209"/>
                      </a:cubicBezTo>
                      <a:cubicBezTo>
                        <a:pt x="153" y="209"/>
                        <a:pt x="156" y="214"/>
                        <a:pt x="160" y="211"/>
                      </a:cubicBezTo>
                      <a:cubicBezTo>
                        <a:pt x="162" y="211"/>
                        <a:pt x="170" y="207"/>
                        <a:pt x="171" y="209"/>
                      </a:cubicBezTo>
                      <a:cubicBezTo>
                        <a:pt x="174" y="211"/>
                        <a:pt x="166" y="226"/>
                        <a:pt x="164" y="228"/>
                      </a:cubicBezTo>
                      <a:cubicBezTo>
                        <a:pt x="157" y="234"/>
                        <a:pt x="152" y="243"/>
                        <a:pt x="145" y="249"/>
                      </a:cubicBezTo>
                      <a:cubicBezTo>
                        <a:pt x="142" y="262"/>
                        <a:pt x="142" y="262"/>
                        <a:pt x="142" y="262"/>
                      </a:cubicBezTo>
                      <a:cubicBezTo>
                        <a:pt x="142" y="263"/>
                        <a:pt x="145" y="282"/>
                        <a:pt x="145" y="281"/>
                      </a:cubicBezTo>
                      <a:cubicBezTo>
                        <a:pt x="146" y="286"/>
                        <a:pt x="142" y="289"/>
                        <a:pt x="138" y="291"/>
                      </a:cubicBezTo>
                      <a:cubicBezTo>
                        <a:pt x="134" y="293"/>
                        <a:pt x="130" y="296"/>
                        <a:pt x="130" y="300"/>
                      </a:cubicBezTo>
                      <a:cubicBezTo>
                        <a:pt x="131" y="302"/>
                        <a:pt x="132" y="307"/>
                        <a:pt x="131" y="310"/>
                      </a:cubicBezTo>
                      <a:cubicBezTo>
                        <a:pt x="129" y="311"/>
                        <a:pt x="126" y="312"/>
                        <a:pt x="124" y="314"/>
                      </a:cubicBezTo>
                      <a:cubicBezTo>
                        <a:pt x="122" y="317"/>
                        <a:pt x="123" y="325"/>
                        <a:pt x="118" y="328"/>
                      </a:cubicBezTo>
                      <a:cubicBezTo>
                        <a:pt x="113" y="334"/>
                        <a:pt x="99" y="342"/>
                        <a:pt x="92" y="338"/>
                      </a:cubicBezTo>
                      <a:cubicBezTo>
                        <a:pt x="90" y="338"/>
                        <a:pt x="89" y="337"/>
                        <a:pt x="89" y="335"/>
                      </a:cubicBezTo>
                      <a:cubicBezTo>
                        <a:pt x="87" y="334"/>
                        <a:pt x="87" y="326"/>
                        <a:pt x="85" y="323"/>
                      </a:cubicBezTo>
                      <a:cubicBezTo>
                        <a:pt x="82" y="319"/>
                        <a:pt x="82" y="316"/>
                        <a:pt x="80" y="311"/>
                      </a:cubicBezTo>
                      <a:cubicBezTo>
                        <a:pt x="79" y="306"/>
                        <a:pt x="79" y="301"/>
                        <a:pt x="76" y="297"/>
                      </a:cubicBezTo>
                      <a:cubicBezTo>
                        <a:pt x="71" y="291"/>
                        <a:pt x="77" y="285"/>
                        <a:pt x="76" y="279"/>
                      </a:cubicBezTo>
                      <a:cubicBezTo>
                        <a:pt x="76" y="276"/>
                        <a:pt x="78" y="276"/>
                        <a:pt x="79" y="272"/>
                      </a:cubicBezTo>
                      <a:cubicBezTo>
                        <a:pt x="78" y="270"/>
                        <a:pt x="77" y="268"/>
                        <a:pt x="77" y="266"/>
                      </a:cubicBezTo>
                      <a:cubicBezTo>
                        <a:pt x="78" y="262"/>
                        <a:pt x="75" y="259"/>
                        <a:pt x="75" y="256"/>
                      </a:cubicBezTo>
                      <a:cubicBezTo>
                        <a:pt x="74" y="256"/>
                        <a:pt x="70" y="250"/>
                        <a:pt x="69" y="249"/>
                      </a:cubicBezTo>
                      <a:cubicBezTo>
                        <a:pt x="67" y="245"/>
                        <a:pt x="68" y="244"/>
                        <a:pt x="68" y="241"/>
                      </a:cubicBezTo>
                      <a:cubicBezTo>
                        <a:pt x="68" y="241"/>
                        <a:pt x="69" y="233"/>
                        <a:pt x="69" y="232"/>
                      </a:cubicBezTo>
                      <a:cubicBezTo>
                        <a:pt x="68" y="232"/>
                        <a:pt x="66" y="229"/>
                        <a:pt x="65" y="229"/>
                      </a:cubicBezTo>
                      <a:cubicBezTo>
                        <a:pt x="60" y="232"/>
                        <a:pt x="60" y="228"/>
                        <a:pt x="58" y="227"/>
                      </a:cubicBezTo>
                      <a:cubicBezTo>
                        <a:pt x="54" y="225"/>
                        <a:pt x="53" y="223"/>
                        <a:pt x="48" y="225"/>
                      </a:cubicBezTo>
                      <a:cubicBezTo>
                        <a:pt x="44" y="229"/>
                        <a:pt x="31" y="229"/>
                        <a:pt x="26" y="230"/>
                      </a:cubicBezTo>
                      <a:cubicBezTo>
                        <a:pt x="23" y="229"/>
                        <a:pt x="14" y="222"/>
                        <a:pt x="13" y="219"/>
                      </a:cubicBezTo>
                      <a:cubicBezTo>
                        <a:pt x="12" y="215"/>
                        <a:pt x="9" y="214"/>
                        <a:pt x="7" y="211"/>
                      </a:cubicBezTo>
                      <a:cubicBezTo>
                        <a:pt x="4" y="207"/>
                        <a:pt x="5" y="204"/>
                        <a:pt x="2" y="200"/>
                      </a:cubicBezTo>
                      <a:cubicBezTo>
                        <a:pt x="6" y="197"/>
                        <a:pt x="7" y="189"/>
                        <a:pt x="6" y="185"/>
                      </a:cubicBezTo>
                      <a:cubicBezTo>
                        <a:pt x="0" y="180"/>
                        <a:pt x="10" y="175"/>
                        <a:pt x="10" y="169"/>
                      </a:cubicBezTo>
                      <a:cubicBezTo>
                        <a:pt x="12" y="168"/>
                        <a:pt x="12" y="167"/>
                        <a:pt x="13" y="166"/>
                      </a:cubicBezTo>
                      <a:cubicBezTo>
                        <a:pt x="14" y="165"/>
                        <a:pt x="15" y="163"/>
                        <a:pt x="17" y="162"/>
                      </a:cubicBezTo>
                      <a:cubicBezTo>
                        <a:pt x="19" y="162"/>
                        <a:pt x="20" y="160"/>
                        <a:pt x="21" y="159"/>
                      </a:cubicBezTo>
                      <a:cubicBezTo>
                        <a:pt x="24" y="156"/>
                        <a:pt x="22" y="152"/>
                        <a:pt x="26" y="149"/>
                      </a:cubicBezTo>
                      <a:cubicBezTo>
                        <a:pt x="28" y="148"/>
                        <a:pt x="32" y="141"/>
                        <a:pt x="33" y="141"/>
                      </a:cubicBezTo>
                      <a:cubicBezTo>
                        <a:pt x="30" y="141"/>
                        <a:pt x="32" y="137"/>
                        <a:pt x="29" y="138"/>
                      </a:cubicBezTo>
                      <a:cubicBezTo>
                        <a:pt x="25" y="139"/>
                        <a:pt x="24" y="134"/>
                        <a:pt x="25" y="132"/>
                      </a:cubicBezTo>
                      <a:cubicBezTo>
                        <a:pt x="27" y="126"/>
                        <a:pt x="25" y="121"/>
                        <a:pt x="31" y="119"/>
                      </a:cubicBezTo>
                      <a:cubicBezTo>
                        <a:pt x="34" y="121"/>
                        <a:pt x="52" y="120"/>
                        <a:pt x="44" y="112"/>
                      </a:cubicBezTo>
                      <a:cubicBezTo>
                        <a:pt x="43" y="110"/>
                        <a:pt x="38" y="109"/>
                        <a:pt x="38" y="108"/>
                      </a:cubicBezTo>
                      <a:cubicBezTo>
                        <a:pt x="38" y="104"/>
                        <a:pt x="39" y="107"/>
                        <a:pt x="41" y="105"/>
                      </a:cubicBezTo>
                      <a:cubicBezTo>
                        <a:pt x="45" y="106"/>
                        <a:pt x="42" y="105"/>
                        <a:pt x="44" y="103"/>
                      </a:cubicBezTo>
                      <a:cubicBezTo>
                        <a:pt x="45" y="102"/>
                        <a:pt x="49" y="103"/>
                        <a:pt x="50" y="102"/>
                      </a:cubicBezTo>
                      <a:cubicBezTo>
                        <a:pt x="52" y="101"/>
                        <a:pt x="52" y="100"/>
                        <a:pt x="53" y="99"/>
                      </a:cubicBezTo>
                      <a:cubicBezTo>
                        <a:pt x="55" y="98"/>
                        <a:pt x="57" y="96"/>
                        <a:pt x="58" y="95"/>
                      </a:cubicBezTo>
                      <a:cubicBezTo>
                        <a:pt x="59" y="95"/>
                        <a:pt x="60" y="95"/>
                        <a:pt x="60" y="95"/>
                      </a:cubicBezTo>
                      <a:cubicBezTo>
                        <a:pt x="58" y="91"/>
                        <a:pt x="69" y="92"/>
                        <a:pt x="67" y="90"/>
                      </a:cubicBezTo>
                      <a:cubicBezTo>
                        <a:pt x="67" y="90"/>
                        <a:pt x="64" y="83"/>
                        <a:pt x="67" y="83"/>
                      </a:cubicBezTo>
                      <a:cubicBezTo>
                        <a:pt x="66" y="80"/>
                        <a:pt x="74" y="86"/>
                        <a:pt x="72" y="86"/>
                      </a:cubicBezTo>
                      <a:cubicBezTo>
                        <a:pt x="78" y="86"/>
                        <a:pt x="72" y="80"/>
                        <a:pt x="71" y="77"/>
                      </a:cubicBezTo>
                      <a:cubicBezTo>
                        <a:pt x="71" y="79"/>
                        <a:pt x="66" y="80"/>
                        <a:pt x="65" y="81"/>
                      </a:cubicBezTo>
                      <a:cubicBezTo>
                        <a:pt x="60" y="81"/>
                        <a:pt x="58" y="74"/>
                        <a:pt x="61" y="70"/>
                      </a:cubicBezTo>
                      <a:cubicBezTo>
                        <a:pt x="66" y="68"/>
                        <a:pt x="77" y="62"/>
                        <a:pt x="79" y="55"/>
                      </a:cubicBezTo>
                      <a:cubicBezTo>
                        <a:pt x="79" y="55"/>
                        <a:pt x="76" y="56"/>
                        <a:pt x="76" y="56"/>
                      </a:cubicBezTo>
                      <a:cubicBezTo>
                        <a:pt x="74" y="54"/>
                        <a:pt x="82" y="54"/>
                        <a:pt x="82" y="54"/>
                      </a:cubicBezTo>
                      <a:cubicBezTo>
                        <a:pt x="83" y="51"/>
                        <a:pt x="85" y="51"/>
                        <a:pt x="87" y="50"/>
                      </a:cubicBezTo>
                      <a:cubicBezTo>
                        <a:pt x="86" y="52"/>
                        <a:pt x="96" y="46"/>
                        <a:pt x="98" y="48"/>
                      </a:cubicBezTo>
                      <a:cubicBezTo>
                        <a:pt x="99" y="48"/>
                        <a:pt x="105" y="50"/>
                        <a:pt x="107" y="50"/>
                      </a:cubicBezTo>
                      <a:cubicBezTo>
                        <a:pt x="107" y="50"/>
                        <a:pt x="106" y="51"/>
                        <a:pt x="106" y="51"/>
                      </a:cubicBezTo>
                      <a:cubicBezTo>
                        <a:pt x="111" y="53"/>
                        <a:pt x="116" y="53"/>
                        <a:pt x="121" y="54"/>
                      </a:cubicBezTo>
                      <a:cubicBezTo>
                        <a:pt x="121" y="55"/>
                        <a:pt x="124" y="55"/>
                        <a:pt x="124" y="56"/>
                      </a:cubicBezTo>
                      <a:cubicBezTo>
                        <a:pt x="125" y="57"/>
                        <a:pt x="126" y="56"/>
                        <a:pt x="127" y="58"/>
                      </a:cubicBezTo>
                      <a:cubicBezTo>
                        <a:pt x="130" y="63"/>
                        <a:pt x="116" y="60"/>
                        <a:pt x="115" y="60"/>
                      </a:cubicBezTo>
                      <a:cubicBezTo>
                        <a:pt x="117" y="61"/>
                        <a:pt x="117" y="66"/>
                        <a:pt x="121" y="65"/>
                      </a:cubicBezTo>
                      <a:cubicBezTo>
                        <a:pt x="120" y="65"/>
                        <a:pt x="119" y="64"/>
                        <a:pt x="119" y="63"/>
                      </a:cubicBezTo>
                      <a:cubicBezTo>
                        <a:pt x="120" y="61"/>
                        <a:pt x="125" y="63"/>
                        <a:pt x="126" y="64"/>
                      </a:cubicBezTo>
                      <a:cubicBezTo>
                        <a:pt x="124" y="60"/>
                        <a:pt x="131" y="59"/>
                        <a:pt x="133" y="60"/>
                      </a:cubicBezTo>
                      <a:cubicBezTo>
                        <a:pt x="132" y="59"/>
                        <a:pt x="133" y="58"/>
                        <a:pt x="133" y="59"/>
                      </a:cubicBezTo>
                      <a:cubicBezTo>
                        <a:pt x="132" y="57"/>
                        <a:pt x="129" y="54"/>
                        <a:pt x="129" y="54"/>
                      </a:cubicBezTo>
                      <a:cubicBezTo>
                        <a:pt x="130" y="52"/>
                        <a:pt x="136" y="54"/>
                        <a:pt x="135" y="57"/>
                      </a:cubicBezTo>
                      <a:cubicBezTo>
                        <a:pt x="137" y="58"/>
                        <a:pt x="140" y="57"/>
                        <a:pt x="141" y="55"/>
                      </a:cubicBezTo>
                      <a:cubicBezTo>
                        <a:pt x="142" y="55"/>
                        <a:pt x="145" y="54"/>
                        <a:pt x="149" y="53"/>
                      </a:cubicBezTo>
                      <a:cubicBezTo>
                        <a:pt x="154" y="52"/>
                        <a:pt x="159" y="51"/>
                        <a:pt x="159" y="51"/>
                      </a:cubicBezTo>
                      <a:cubicBezTo>
                        <a:pt x="159" y="49"/>
                        <a:pt x="153" y="50"/>
                        <a:pt x="154" y="47"/>
                      </a:cubicBezTo>
                      <a:cubicBezTo>
                        <a:pt x="155" y="46"/>
                        <a:pt x="172" y="47"/>
                        <a:pt x="175" y="49"/>
                      </a:cubicBezTo>
                      <a:cubicBezTo>
                        <a:pt x="175" y="49"/>
                        <a:pt x="175" y="49"/>
                        <a:pt x="175" y="48"/>
                      </a:cubicBezTo>
                      <a:cubicBezTo>
                        <a:pt x="171" y="46"/>
                        <a:pt x="166" y="43"/>
                        <a:pt x="169" y="40"/>
                      </a:cubicBezTo>
                      <a:cubicBezTo>
                        <a:pt x="167" y="40"/>
                        <a:pt x="170" y="35"/>
                        <a:pt x="171" y="33"/>
                      </a:cubicBezTo>
                      <a:cubicBezTo>
                        <a:pt x="171" y="32"/>
                        <a:pt x="171" y="32"/>
                        <a:pt x="171" y="32"/>
                      </a:cubicBezTo>
                      <a:cubicBezTo>
                        <a:pt x="172" y="32"/>
                        <a:pt x="176" y="34"/>
                        <a:pt x="177" y="35"/>
                      </a:cubicBezTo>
                      <a:cubicBezTo>
                        <a:pt x="177" y="36"/>
                        <a:pt x="178" y="39"/>
                        <a:pt x="180" y="42"/>
                      </a:cubicBezTo>
                      <a:cubicBezTo>
                        <a:pt x="183" y="47"/>
                        <a:pt x="186" y="53"/>
                        <a:pt x="180" y="54"/>
                      </a:cubicBezTo>
                      <a:cubicBezTo>
                        <a:pt x="187" y="53"/>
                        <a:pt x="183" y="49"/>
                        <a:pt x="184" y="46"/>
                      </a:cubicBezTo>
                      <a:cubicBezTo>
                        <a:pt x="184" y="46"/>
                        <a:pt x="184" y="46"/>
                        <a:pt x="184" y="45"/>
                      </a:cubicBezTo>
                      <a:cubicBezTo>
                        <a:pt x="184" y="45"/>
                        <a:pt x="175" y="37"/>
                        <a:pt x="180" y="36"/>
                      </a:cubicBezTo>
                      <a:cubicBezTo>
                        <a:pt x="181" y="34"/>
                        <a:pt x="180" y="34"/>
                        <a:pt x="179" y="33"/>
                      </a:cubicBezTo>
                      <a:cubicBezTo>
                        <a:pt x="180" y="32"/>
                        <a:pt x="182" y="34"/>
                        <a:pt x="182" y="34"/>
                      </a:cubicBezTo>
                      <a:cubicBezTo>
                        <a:pt x="184" y="35"/>
                        <a:pt x="182" y="37"/>
                        <a:pt x="184" y="37"/>
                      </a:cubicBezTo>
                      <a:cubicBezTo>
                        <a:pt x="183" y="36"/>
                        <a:pt x="183" y="35"/>
                        <a:pt x="183" y="35"/>
                      </a:cubicBezTo>
                      <a:cubicBezTo>
                        <a:pt x="185" y="33"/>
                        <a:pt x="190" y="32"/>
                        <a:pt x="193" y="33"/>
                      </a:cubicBezTo>
                      <a:cubicBezTo>
                        <a:pt x="191" y="31"/>
                        <a:pt x="185" y="27"/>
                        <a:pt x="193" y="27"/>
                      </a:cubicBezTo>
                      <a:cubicBezTo>
                        <a:pt x="193" y="27"/>
                        <a:pt x="198" y="25"/>
                        <a:pt x="198" y="25"/>
                      </a:cubicBezTo>
                      <a:cubicBezTo>
                        <a:pt x="193" y="21"/>
                        <a:pt x="202" y="17"/>
                        <a:pt x="205" y="16"/>
                      </a:cubicBezTo>
                      <a:cubicBezTo>
                        <a:pt x="208" y="15"/>
                        <a:pt x="214" y="9"/>
                        <a:pt x="217" y="9"/>
                      </a:cubicBezTo>
                      <a:cubicBezTo>
                        <a:pt x="218" y="9"/>
                        <a:pt x="218" y="6"/>
                        <a:pt x="218" y="6"/>
                      </a:cubicBezTo>
                      <a:cubicBezTo>
                        <a:pt x="218" y="6"/>
                        <a:pt x="226" y="0"/>
                        <a:pt x="225" y="5"/>
                      </a:cubicBezTo>
                      <a:cubicBezTo>
                        <a:pt x="225" y="6"/>
                        <a:pt x="233" y="9"/>
                        <a:pt x="234" y="9"/>
                      </a:cubicBezTo>
                      <a:cubicBezTo>
                        <a:pt x="242" y="13"/>
                        <a:pt x="242" y="18"/>
                        <a:pt x="234" y="24"/>
                      </a:cubicBezTo>
                      <a:cubicBezTo>
                        <a:pt x="238" y="24"/>
                        <a:pt x="236" y="21"/>
                        <a:pt x="239" y="21"/>
                      </a:cubicBezTo>
                      <a:cubicBezTo>
                        <a:pt x="241" y="21"/>
                        <a:pt x="239" y="19"/>
                        <a:pt x="242" y="20"/>
                      </a:cubicBezTo>
                      <a:cubicBezTo>
                        <a:pt x="242" y="20"/>
                        <a:pt x="242" y="22"/>
                        <a:pt x="242" y="22"/>
                      </a:cubicBezTo>
                      <a:cubicBezTo>
                        <a:pt x="246" y="20"/>
                        <a:pt x="257" y="24"/>
                        <a:pt x="261" y="22"/>
                      </a:cubicBezTo>
                      <a:cubicBezTo>
                        <a:pt x="265" y="21"/>
                        <a:pt x="263" y="17"/>
                        <a:pt x="267" y="17"/>
                      </a:cubicBezTo>
                      <a:cubicBezTo>
                        <a:pt x="271" y="18"/>
                        <a:pt x="278" y="16"/>
                        <a:pt x="279" y="22"/>
                      </a:cubicBezTo>
                      <a:cubicBezTo>
                        <a:pt x="279" y="23"/>
                        <a:pt x="279" y="28"/>
                        <a:pt x="280" y="29"/>
                      </a:cubicBezTo>
                      <a:cubicBezTo>
                        <a:pt x="280" y="29"/>
                        <a:pt x="280" y="29"/>
                        <a:pt x="281" y="30"/>
                      </a:cubicBezTo>
                      <a:cubicBezTo>
                        <a:pt x="281" y="29"/>
                        <a:pt x="282" y="30"/>
                        <a:pt x="283" y="31"/>
                      </a:cubicBezTo>
                      <a:cubicBezTo>
                        <a:pt x="284" y="30"/>
                        <a:pt x="284" y="29"/>
                        <a:pt x="284" y="27"/>
                      </a:cubicBezTo>
                      <a:cubicBezTo>
                        <a:pt x="285" y="27"/>
                        <a:pt x="285" y="27"/>
                        <a:pt x="286" y="28"/>
                      </a:cubicBezTo>
                      <a:cubicBezTo>
                        <a:pt x="290" y="29"/>
                        <a:pt x="296" y="29"/>
                        <a:pt x="295" y="23"/>
                      </a:cubicBezTo>
                      <a:cubicBezTo>
                        <a:pt x="295" y="22"/>
                        <a:pt x="297" y="22"/>
                        <a:pt x="297" y="22"/>
                      </a:cubicBezTo>
                      <a:cubicBezTo>
                        <a:pt x="297" y="22"/>
                        <a:pt x="297" y="20"/>
                        <a:pt x="297" y="20"/>
                      </a:cubicBezTo>
                      <a:cubicBezTo>
                        <a:pt x="297" y="20"/>
                        <a:pt x="298" y="20"/>
                        <a:pt x="298" y="20"/>
                      </a:cubicBezTo>
                      <a:cubicBezTo>
                        <a:pt x="298" y="20"/>
                        <a:pt x="298" y="20"/>
                        <a:pt x="298" y="20"/>
                      </a:cubicBezTo>
                      <a:cubicBezTo>
                        <a:pt x="307" y="24"/>
                        <a:pt x="309" y="29"/>
                        <a:pt x="316" y="32"/>
                      </a:cubicBezTo>
                      <a:cubicBezTo>
                        <a:pt x="317" y="31"/>
                        <a:pt x="319" y="30"/>
                        <a:pt x="319" y="31"/>
                      </a:cubicBezTo>
                      <a:cubicBezTo>
                        <a:pt x="322" y="28"/>
                        <a:pt x="328" y="30"/>
                        <a:pt x="329" y="31"/>
                      </a:cubicBezTo>
                      <a:cubicBezTo>
                        <a:pt x="330" y="31"/>
                        <a:pt x="331" y="33"/>
                        <a:pt x="331" y="33"/>
                      </a:cubicBezTo>
                      <a:cubicBezTo>
                        <a:pt x="332" y="38"/>
                        <a:pt x="354" y="27"/>
                        <a:pt x="349" y="34"/>
                      </a:cubicBezTo>
                      <a:cubicBezTo>
                        <a:pt x="351" y="34"/>
                        <a:pt x="352" y="35"/>
                        <a:pt x="354" y="36"/>
                      </a:cubicBezTo>
                      <a:cubicBezTo>
                        <a:pt x="354" y="34"/>
                        <a:pt x="349" y="29"/>
                        <a:pt x="351" y="29"/>
                      </a:cubicBezTo>
                      <a:cubicBezTo>
                        <a:pt x="351" y="29"/>
                        <a:pt x="353" y="29"/>
                        <a:pt x="353" y="29"/>
                      </a:cubicBezTo>
                      <a:cubicBezTo>
                        <a:pt x="359" y="28"/>
                        <a:pt x="363" y="27"/>
                        <a:pt x="369" y="28"/>
                      </a:cubicBezTo>
                      <a:cubicBezTo>
                        <a:pt x="376" y="28"/>
                        <a:pt x="381" y="31"/>
                        <a:pt x="388" y="31"/>
                      </a:cubicBezTo>
                      <a:cubicBezTo>
                        <a:pt x="391" y="30"/>
                        <a:pt x="396" y="34"/>
                        <a:pt x="398" y="33"/>
                      </a:cubicBezTo>
                      <a:cubicBezTo>
                        <a:pt x="400" y="31"/>
                        <a:pt x="408" y="30"/>
                        <a:pt x="412" y="31"/>
                      </a:cubicBezTo>
                      <a:cubicBezTo>
                        <a:pt x="413" y="32"/>
                        <a:pt x="414" y="32"/>
                        <a:pt x="414" y="33"/>
                      </a:cubicBezTo>
                      <a:cubicBezTo>
                        <a:pt x="414" y="34"/>
                        <a:pt x="414" y="35"/>
                        <a:pt x="414" y="36"/>
                      </a:cubicBezTo>
                      <a:cubicBezTo>
                        <a:pt x="413" y="38"/>
                        <a:pt x="411" y="36"/>
                        <a:pt x="412" y="39"/>
                      </a:cubicBezTo>
                      <a:close/>
                      <a:moveTo>
                        <a:pt x="72" y="90"/>
                      </a:moveTo>
                      <a:cubicBezTo>
                        <a:pt x="75" y="92"/>
                        <a:pt x="82" y="90"/>
                        <a:pt x="85" y="89"/>
                      </a:cubicBezTo>
                      <a:cubicBezTo>
                        <a:pt x="85" y="89"/>
                        <a:pt x="92" y="89"/>
                        <a:pt x="92" y="89"/>
                      </a:cubicBezTo>
                      <a:cubicBezTo>
                        <a:pt x="94" y="89"/>
                        <a:pt x="90" y="78"/>
                        <a:pt x="97" y="83"/>
                      </a:cubicBezTo>
                      <a:cubicBezTo>
                        <a:pt x="99" y="85"/>
                        <a:pt x="99" y="78"/>
                        <a:pt x="96" y="79"/>
                      </a:cubicBezTo>
                      <a:cubicBezTo>
                        <a:pt x="96" y="74"/>
                        <a:pt x="107" y="79"/>
                        <a:pt x="107" y="76"/>
                      </a:cubicBezTo>
                      <a:cubicBezTo>
                        <a:pt x="101" y="75"/>
                        <a:pt x="94" y="79"/>
                        <a:pt x="91" y="71"/>
                      </a:cubicBezTo>
                      <a:cubicBezTo>
                        <a:pt x="89" y="65"/>
                        <a:pt x="99" y="66"/>
                        <a:pt x="96" y="61"/>
                      </a:cubicBezTo>
                      <a:cubicBezTo>
                        <a:pt x="96" y="62"/>
                        <a:pt x="80" y="71"/>
                        <a:pt x="85" y="74"/>
                      </a:cubicBezTo>
                      <a:cubicBezTo>
                        <a:pt x="91" y="77"/>
                        <a:pt x="81" y="85"/>
                        <a:pt x="78" y="88"/>
                      </a:cubicBezTo>
                      <a:cubicBezTo>
                        <a:pt x="78" y="88"/>
                        <a:pt x="78" y="88"/>
                        <a:pt x="78" y="88"/>
                      </a:cubicBezTo>
                      <a:cubicBezTo>
                        <a:pt x="78" y="88"/>
                        <a:pt x="78" y="88"/>
                        <a:pt x="78" y="88"/>
                      </a:cubicBezTo>
                      <a:cubicBezTo>
                        <a:pt x="77" y="89"/>
                        <a:pt x="76" y="88"/>
                        <a:pt x="75" y="87"/>
                      </a:cubicBezTo>
                      <a:cubicBezTo>
                        <a:pt x="74" y="89"/>
                        <a:pt x="75" y="89"/>
                        <a:pt x="72" y="90"/>
                      </a:cubicBezTo>
                      <a:close/>
                      <a:moveTo>
                        <a:pt x="66" y="105"/>
                      </a:moveTo>
                      <a:cubicBezTo>
                        <a:pt x="65" y="105"/>
                        <a:pt x="65" y="106"/>
                        <a:pt x="66" y="105"/>
                      </a:cubicBezTo>
                      <a:close/>
                      <a:moveTo>
                        <a:pt x="80" y="207"/>
                      </a:moveTo>
                      <a:cubicBezTo>
                        <a:pt x="80" y="208"/>
                        <a:pt x="80" y="209"/>
                        <a:pt x="80" y="210"/>
                      </a:cubicBezTo>
                      <a:cubicBezTo>
                        <a:pt x="81" y="209"/>
                        <a:pt x="82" y="208"/>
                        <a:pt x="80" y="207"/>
                      </a:cubicBezTo>
                      <a:close/>
                      <a:moveTo>
                        <a:pt x="127" y="248"/>
                      </a:moveTo>
                      <a:cubicBezTo>
                        <a:pt x="127" y="245"/>
                        <a:pt x="130" y="244"/>
                        <a:pt x="129" y="242"/>
                      </a:cubicBezTo>
                      <a:cubicBezTo>
                        <a:pt x="124" y="241"/>
                        <a:pt x="121" y="247"/>
                        <a:pt x="127" y="248"/>
                      </a:cubicBezTo>
                      <a:close/>
                      <a:moveTo>
                        <a:pt x="130" y="145"/>
                      </a:moveTo>
                      <a:cubicBezTo>
                        <a:pt x="128" y="136"/>
                        <a:pt x="125" y="145"/>
                        <a:pt x="120" y="140"/>
                      </a:cubicBezTo>
                      <a:cubicBezTo>
                        <a:pt x="118" y="138"/>
                        <a:pt x="114" y="143"/>
                        <a:pt x="111" y="139"/>
                      </a:cubicBezTo>
                      <a:cubicBezTo>
                        <a:pt x="111" y="140"/>
                        <a:pt x="113" y="140"/>
                        <a:pt x="111" y="141"/>
                      </a:cubicBezTo>
                      <a:cubicBezTo>
                        <a:pt x="109" y="140"/>
                        <a:pt x="107" y="134"/>
                        <a:pt x="108" y="133"/>
                      </a:cubicBezTo>
                      <a:cubicBezTo>
                        <a:pt x="107" y="134"/>
                        <a:pt x="106" y="128"/>
                        <a:pt x="106" y="128"/>
                      </a:cubicBezTo>
                      <a:cubicBezTo>
                        <a:pt x="106" y="128"/>
                        <a:pt x="100" y="126"/>
                        <a:pt x="102" y="129"/>
                      </a:cubicBezTo>
                      <a:cubicBezTo>
                        <a:pt x="101" y="131"/>
                        <a:pt x="99" y="128"/>
                        <a:pt x="98" y="129"/>
                      </a:cubicBezTo>
                      <a:cubicBezTo>
                        <a:pt x="98" y="131"/>
                        <a:pt x="100" y="133"/>
                        <a:pt x="103" y="135"/>
                      </a:cubicBezTo>
                      <a:cubicBezTo>
                        <a:pt x="102" y="135"/>
                        <a:pt x="101" y="136"/>
                        <a:pt x="100" y="138"/>
                      </a:cubicBezTo>
                      <a:cubicBezTo>
                        <a:pt x="100" y="138"/>
                        <a:pt x="100" y="139"/>
                        <a:pt x="100" y="139"/>
                      </a:cubicBezTo>
                      <a:cubicBezTo>
                        <a:pt x="96" y="142"/>
                        <a:pt x="92" y="131"/>
                        <a:pt x="91" y="129"/>
                      </a:cubicBezTo>
                      <a:cubicBezTo>
                        <a:pt x="91" y="128"/>
                        <a:pt x="91" y="128"/>
                        <a:pt x="91" y="128"/>
                      </a:cubicBezTo>
                      <a:cubicBezTo>
                        <a:pt x="88" y="123"/>
                        <a:pt x="87" y="123"/>
                        <a:pt x="82" y="119"/>
                      </a:cubicBezTo>
                      <a:cubicBezTo>
                        <a:pt x="81" y="118"/>
                        <a:pt x="79" y="117"/>
                        <a:pt x="78" y="115"/>
                      </a:cubicBezTo>
                      <a:cubicBezTo>
                        <a:pt x="78" y="115"/>
                        <a:pt x="78" y="115"/>
                        <a:pt x="78" y="115"/>
                      </a:cubicBezTo>
                      <a:cubicBezTo>
                        <a:pt x="78" y="115"/>
                        <a:pt x="78" y="114"/>
                        <a:pt x="78" y="114"/>
                      </a:cubicBezTo>
                      <a:cubicBezTo>
                        <a:pt x="77" y="114"/>
                        <a:pt x="77" y="114"/>
                        <a:pt x="77" y="114"/>
                      </a:cubicBezTo>
                      <a:cubicBezTo>
                        <a:pt x="69" y="115"/>
                        <a:pt x="87" y="128"/>
                        <a:pt x="88" y="130"/>
                      </a:cubicBezTo>
                      <a:cubicBezTo>
                        <a:pt x="81" y="125"/>
                        <a:pt x="88" y="137"/>
                        <a:pt x="83" y="135"/>
                      </a:cubicBezTo>
                      <a:cubicBezTo>
                        <a:pt x="84" y="136"/>
                        <a:pt x="74" y="144"/>
                        <a:pt x="75" y="136"/>
                      </a:cubicBezTo>
                      <a:cubicBezTo>
                        <a:pt x="76" y="131"/>
                        <a:pt x="86" y="139"/>
                        <a:pt x="81" y="129"/>
                      </a:cubicBezTo>
                      <a:cubicBezTo>
                        <a:pt x="80" y="127"/>
                        <a:pt x="67" y="117"/>
                        <a:pt x="66" y="118"/>
                      </a:cubicBezTo>
                      <a:cubicBezTo>
                        <a:pt x="63" y="122"/>
                        <a:pt x="60" y="120"/>
                        <a:pt x="57" y="121"/>
                      </a:cubicBezTo>
                      <a:cubicBezTo>
                        <a:pt x="53" y="121"/>
                        <a:pt x="56" y="125"/>
                        <a:pt x="52" y="126"/>
                      </a:cubicBezTo>
                      <a:cubicBezTo>
                        <a:pt x="47" y="129"/>
                        <a:pt x="49" y="132"/>
                        <a:pt x="45" y="135"/>
                      </a:cubicBezTo>
                      <a:cubicBezTo>
                        <a:pt x="42" y="139"/>
                        <a:pt x="39" y="138"/>
                        <a:pt x="35" y="140"/>
                      </a:cubicBezTo>
                      <a:cubicBezTo>
                        <a:pt x="35" y="140"/>
                        <a:pt x="35" y="140"/>
                        <a:pt x="35" y="140"/>
                      </a:cubicBezTo>
                      <a:cubicBezTo>
                        <a:pt x="35" y="140"/>
                        <a:pt x="35" y="140"/>
                        <a:pt x="35" y="140"/>
                      </a:cubicBezTo>
                      <a:cubicBezTo>
                        <a:pt x="32" y="142"/>
                        <a:pt x="40" y="142"/>
                        <a:pt x="42" y="143"/>
                      </a:cubicBezTo>
                      <a:cubicBezTo>
                        <a:pt x="44" y="138"/>
                        <a:pt x="55" y="138"/>
                        <a:pt x="59" y="138"/>
                      </a:cubicBezTo>
                      <a:cubicBezTo>
                        <a:pt x="63" y="138"/>
                        <a:pt x="69" y="137"/>
                        <a:pt x="72" y="138"/>
                      </a:cubicBezTo>
                      <a:cubicBezTo>
                        <a:pt x="73" y="139"/>
                        <a:pt x="71" y="145"/>
                        <a:pt x="70" y="146"/>
                      </a:cubicBezTo>
                      <a:cubicBezTo>
                        <a:pt x="71" y="149"/>
                        <a:pt x="78" y="150"/>
                        <a:pt x="82" y="151"/>
                      </a:cubicBezTo>
                      <a:cubicBezTo>
                        <a:pt x="84" y="152"/>
                        <a:pt x="87" y="156"/>
                        <a:pt x="91" y="157"/>
                      </a:cubicBezTo>
                      <a:cubicBezTo>
                        <a:pt x="91" y="157"/>
                        <a:pt x="98" y="144"/>
                        <a:pt x="100" y="150"/>
                      </a:cubicBezTo>
                      <a:cubicBezTo>
                        <a:pt x="102" y="154"/>
                        <a:pt x="111" y="153"/>
                        <a:pt x="115" y="155"/>
                      </a:cubicBezTo>
                      <a:cubicBezTo>
                        <a:pt x="115" y="155"/>
                        <a:pt x="116" y="155"/>
                        <a:pt x="118" y="155"/>
                      </a:cubicBezTo>
                      <a:cubicBezTo>
                        <a:pt x="122" y="154"/>
                        <a:pt x="127" y="153"/>
                        <a:pt x="128" y="152"/>
                      </a:cubicBezTo>
                      <a:cubicBezTo>
                        <a:pt x="127" y="152"/>
                        <a:pt x="131" y="144"/>
                        <a:pt x="130" y="145"/>
                      </a:cubicBezTo>
                      <a:close/>
                      <a:moveTo>
                        <a:pt x="137" y="120"/>
                      </a:moveTo>
                      <a:cubicBezTo>
                        <a:pt x="136" y="120"/>
                        <a:pt x="136" y="120"/>
                        <a:pt x="136" y="120"/>
                      </a:cubicBezTo>
                      <a:cubicBezTo>
                        <a:pt x="136" y="120"/>
                        <a:pt x="136" y="120"/>
                        <a:pt x="136" y="120"/>
                      </a:cubicBezTo>
                      <a:cubicBezTo>
                        <a:pt x="136" y="120"/>
                        <a:pt x="136" y="120"/>
                        <a:pt x="136" y="120"/>
                      </a:cubicBezTo>
                      <a:cubicBezTo>
                        <a:pt x="132" y="118"/>
                        <a:pt x="126" y="114"/>
                        <a:pt x="132" y="110"/>
                      </a:cubicBezTo>
                      <a:cubicBezTo>
                        <a:pt x="132" y="110"/>
                        <a:pt x="131" y="110"/>
                        <a:pt x="131" y="110"/>
                      </a:cubicBezTo>
                      <a:cubicBezTo>
                        <a:pt x="131" y="110"/>
                        <a:pt x="126" y="112"/>
                        <a:pt x="125" y="113"/>
                      </a:cubicBezTo>
                      <a:cubicBezTo>
                        <a:pt x="123" y="116"/>
                        <a:pt x="127" y="114"/>
                        <a:pt x="128" y="115"/>
                      </a:cubicBezTo>
                      <a:cubicBezTo>
                        <a:pt x="129" y="121"/>
                        <a:pt x="120" y="115"/>
                        <a:pt x="120" y="115"/>
                      </a:cubicBezTo>
                      <a:cubicBezTo>
                        <a:pt x="120" y="114"/>
                        <a:pt x="121" y="114"/>
                        <a:pt x="121" y="113"/>
                      </a:cubicBezTo>
                      <a:cubicBezTo>
                        <a:pt x="116" y="108"/>
                        <a:pt x="107" y="121"/>
                        <a:pt x="110" y="124"/>
                      </a:cubicBezTo>
                      <a:cubicBezTo>
                        <a:pt x="112" y="129"/>
                        <a:pt x="119" y="125"/>
                        <a:pt x="122" y="124"/>
                      </a:cubicBezTo>
                      <a:cubicBezTo>
                        <a:pt x="126" y="123"/>
                        <a:pt x="128" y="126"/>
                        <a:pt x="133" y="127"/>
                      </a:cubicBezTo>
                      <a:cubicBezTo>
                        <a:pt x="140" y="128"/>
                        <a:pt x="144" y="120"/>
                        <a:pt x="137" y="120"/>
                      </a:cubicBezTo>
                      <a:close/>
                      <a:moveTo>
                        <a:pt x="171" y="137"/>
                      </a:moveTo>
                      <a:cubicBezTo>
                        <a:pt x="168" y="136"/>
                        <a:pt x="168" y="127"/>
                        <a:pt x="166" y="126"/>
                      </a:cubicBezTo>
                      <a:cubicBezTo>
                        <a:pt x="164" y="122"/>
                        <a:pt x="157" y="119"/>
                        <a:pt x="160" y="116"/>
                      </a:cubicBezTo>
                      <a:cubicBezTo>
                        <a:pt x="162" y="114"/>
                        <a:pt x="163" y="114"/>
                        <a:pt x="165" y="115"/>
                      </a:cubicBezTo>
                      <a:cubicBezTo>
                        <a:pt x="165" y="108"/>
                        <a:pt x="153" y="111"/>
                        <a:pt x="153" y="116"/>
                      </a:cubicBezTo>
                      <a:cubicBezTo>
                        <a:pt x="152" y="119"/>
                        <a:pt x="158" y="128"/>
                        <a:pt x="161" y="129"/>
                      </a:cubicBezTo>
                      <a:cubicBezTo>
                        <a:pt x="154" y="130"/>
                        <a:pt x="163" y="137"/>
                        <a:pt x="165" y="138"/>
                      </a:cubicBezTo>
                      <a:cubicBezTo>
                        <a:pt x="165" y="138"/>
                        <a:pt x="166" y="138"/>
                        <a:pt x="166" y="13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168" y="139"/>
                        <a:pt x="169" y="138"/>
                        <a:pt x="171" y="137"/>
                      </a:cubicBezTo>
                      <a:close/>
                      <a:moveTo>
                        <a:pt x="35" y="140"/>
                      </a:moveTo>
                      <a:cubicBezTo>
                        <a:pt x="35" y="140"/>
                        <a:pt x="35" y="140"/>
                        <a:pt x="35" y="140"/>
                      </a:cubicBezTo>
                      <a:cubicBezTo>
                        <a:pt x="35" y="140"/>
                        <a:pt x="35" y="140"/>
                        <a:pt x="35" y="140"/>
                      </a:cubicBezTo>
                      <a:cubicBezTo>
                        <a:pt x="35" y="140"/>
                        <a:pt x="35" y="140"/>
                        <a:pt x="35" y="140"/>
                      </a:cubicBezTo>
                      <a:close/>
                      <a:moveTo>
                        <a:pt x="166" y="138"/>
                      </a:move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lose/>
                      <a:moveTo>
                        <a:pt x="127" y="248"/>
                      </a:moveTo>
                      <a:cubicBezTo>
                        <a:pt x="127" y="246"/>
                        <a:pt x="126" y="248"/>
                        <a:pt x="127" y="248"/>
                      </a:cubicBezTo>
                      <a:close/>
                      <a:moveTo>
                        <a:pt x="105" y="137"/>
                      </a:moveTo>
                      <a:cubicBezTo>
                        <a:pt x="105" y="136"/>
                        <a:pt x="104" y="136"/>
                        <a:pt x="104" y="135"/>
                      </a:cubicBezTo>
                      <a:cubicBezTo>
                        <a:pt x="104" y="136"/>
                        <a:pt x="104" y="136"/>
                        <a:pt x="104" y="137"/>
                      </a:cubicBezTo>
                      <a:cubicBezTo>
                        <a:pt x="104" y="137"/>
                        <a:pt x="105" y="137"/>
                        <a:pt x="105" y="137"/>
                      </a:cubicBezTo>
                      <a:close/>
                      <a:moveTo>
                        <a:pt x="103" y="135"/>
                      </a:moveTo>
                      <a:cubicBezTo>
                        <a:pt x="103" y="135"/>
                        <a:pt x="103" y="135"/>
                        <a:pt x="104" y="135"/>
                      </a:cubicBezTo>
                      <a:cubicBezTo>
                        <a:pt x="103" y="135"/>
                        <a:pt x="103" y="135"/>
                        <a:pt x="103" y="135"/>
                      </a:cubicBezTo>
                      <a:close/>
                      <a:moveTo>
                        <a:pt x="78" y="88"/>
                      </a:moveTo>
                      <a:cubicBezTo>
                        <a:pt x="78" y="88"/>
                        <a:pt x="78" y="88"/>
                        <a:pt x="78" y="88"/>
                      </a:cubicBezTo>
                      <a:cubicBezTo>
                        <a:pt x="77" y="88"/>
                        <a:pt x="78" y="88"/>
                        <a:pt x="78" y="88"/>
                      </a:cubicBezTo>
                      <a:close/>
                      <a:moveTo>
                        <a:pt x="414" y="43"/>
                      </a:moveTo>
                      <a:cubicBezTo>
                        <a:pt x="414" y="43"/>
                        <a:pt x="414" y="43"/>
                        <a:pt x="414" y="43"/>
                      </a:cubicBezTo>
                      <a:cubicBezTo>
                        <a:pt x="414" y="43"/>
                        <a:pt x="414" y="43"/>
                        <a:pt x="414" y="43"/>
                      </a:cubicBezTo>
                      <a:close/>
                      <a:moveTo>
                        <a:pt x="113" y="59"/>
                      </a:moveTo>
                      <a:cubicBezTo>
                        <a:pt x="113" y="59"/>
                        <a:pt x="114" y="59"/>
                        <a:pt x="113" y="59"/>
                      </a:cubicBezTo>
                      <a:close/>
                      <a:moveTo>
                        <a:pt x="167" y="277"/>
                      </a:moveTo>
                      <a:cubicBezTo>
                        <a:pt x="168" y="277"/>
                        <a:pt x="166" y="274"/>
                        <a:pt x="166" y="275"/>
                      </a:cubicBezTo>
                      <a:cubicBezTo>
                        <a:pt x="166" y="275"/>
                        <a:pt x="166" y="275"/>
                        <a:pt x="166" y="275"/>
                      </a:cubicBezTo>
                      <a:cubicBezTo>
                        <a:pt x="163" y="277"/>
                        <a:pt x="163" y="282"/>
                        <a:pt x="160" y="284"/>
                      </a:cubicBezTo>
                      <a:cubicBezTo>
                        <a:pt x="155" y="287"/>
                        <a:pt x="150" y="289"/>
                        <a:pt x="153" y="296"/>
                      </a:cubicBezTo>
                      <a:cubicBezTo>
                        <a:pt x="152" y="295"/>
                        <a:pt x="153" y="298"/>
                        <a:pt x="153" y="298"/>
                      </a:cubicBezTo>
                      <a:cubicBezTo>
                        <a:pt x="152" y="299"/>
                        <a:pt x="151" y="302"/>
                        <a:pt x="150" y="303"/>
                      </a:cubicBezTo>
                      <a:cubicBezTo>
                        <a:pt x="150" y="304"/>
                        <a:pt x="150" y="310"/>
                        <a:pt x="151" y="311"/>
                      </a:cubicBezTo>
                      <a:cubicBezTo>
                        <a:pt x="158" y="319"/>
                        <a:pt x="159" y="307"/>
                        <a:pt x="162" y="304"/>
                      </a:cubicBezTo>
                      <a:cubicBezTo>
                        <a:pt x="163" y="303"/>
                        <a:pt x="169" y="285"/>
                        <a:pt x="169" y="284"/>
                      </a:cubicBezTo>
                      <a:cubicBezTo>
                        <a:pt x="169" y="284"/>
                        <a:pt x="169" y="284"/>
                        <a:pt x="169" y="284"/>
                      </a:cubicBezTo>
                      <a:cubicBezTo>
                        <a:pt x="168" y="283"/>
                        <a:pt x="168" y="279"/>
                        <a:pt x="167" y="277"/>
                      </a:cubicBezTo>
                      <a:close/>
                      <a:moveTo>
                        <a:pt x="154" y="287"/>
                      </a:moveTo>
                      <a:cubicBezTo>
                        <a:pt x="154" y="287"/>
                        <a:pt x="154" y="287"/>
                        <a:pt x="154" y="287"/>
                      </a:cubicBezTo>
                      <a:close/>
                      <a:moveTo>
                        <a:pt x="332" y="253"/>
                      </a:moveTo>
                      <a:cubicBezTo>
                        <a:pt x="333" y="253"/>
                        <a:pt x="334" y="246"/>
                        <a:pt x="335" y="245"/>
                      </a:cubicBezTo>
                      <a:cubicBezTo>
                        <a:pt x="337" y="240"/>
                        <a:pt x="335" y="242"/>
                        <a:pt x="339" y="239"/>
                      </a:cubicBezTo>
                      <a:cubicBezTo>
                        <a:pt x="340" y="239"/>
                        <a:pt x="337" y="237"/>
                        <a:pt x="337" y="236"/>
                      </a:cubicBezTo>
                      <a:cubicBezTo>
                        <a:pt x="337" y="234"/>
                        <a:pt x="337" y="226"/>
                        <a:pt x="339" y="226"/>
                      </a:cubicBezTo>
                      <a:cubicBezTo>
                        <a:pt x="336" y="224"/>
                        <a:pt x="333" y="220"/>
                        <a:pt x="331" y="225"/>
                      </a:cubicBezTo>
                      <a:cubicBezTo>
                        <a:pt x="329" y="229"/>
                        <a:pt x="319" y="237"/>
                        <a:pt x="316" y="236"/>
                      </a:cubicBezTo>
                      <a:cubicBezTo>
                        <a:pt x="315" y="236"/>
                        <a:pt x="315" y="237"/>
                        <a:pt x="315" y="237"/>
                      </a:cubicBezTo>
                      <a:cubicBezTo>
                        <a:pt x="314" y="241"/>
                        <a:pt x="315" y="247"/>
                        <a:pt x="317" y="250"/>
                      </a:cubicBezTo>
                      <a:cubicBezTo>
                        <a:pt x="321" y="252"/>
                        <a:pt x="327" y="252"/>
                        <a:pt x="331" y="252"/>
                      </a:cubicBezTo>
                      <a:cubicBezTo>
                        <a:pt x="331" y="252"/>
                        <a:pt x="332" y="253"/>
                        <a:pt x="332" y="253"/>
                      </a:cubicBezTo>
                      <a:close/>
                      <a:moveTo>
                        <a:pt x="316" y="236"/>
                      </a:moveTo>
                      <a:cubicBezTo>
                        <a:pt x="316" y="236"/>
                        <a:pt x="316" y="236"/>
                        <a:pt x="316" y="236"/>
                      </a:cubicBezTo>
                      <a:cubicBezTo>
                        <a:pt x="318" y="235"/>
                        <a:pt x="321" y="234"/>
                        <a:pt x="316" y="236"/>
                      </a:cubicBezTo>
                      <a:close/>
                      <a:moveTo>
                        <a:pt x="317" y="250"/>
                      </a:moveTo>
                      <a:cubicBezTo>
                        <a:pt x="317" y="250"/>
                        <a:pt x="317" y="250"/>
                        <a:pt x="317" y="250"/>
                      </a:cubicBezTo>
                      <a:close/>
                      <a:moveTo>
                        <a:pt x="306" y="258"/>
                      </a:moveTo>
                      <a:cubicBezTo>
                        <a:pt x="306" y="258"/>
                        <a:pt x="307" y="251"/>
                        <a:pt x="307" y="250"/>
                      </a:cubicBezTo>
                      <a:cubicBezTo>
                        <a:pt x="308" y="250"/>
                        <a:pt x="308" y="250"/>
                        <a:pt x="309" y="250"/>
                      </a:cubicBezTo>
                      <a:cubicBezTo>
                        <a:pt x="309" y="250"/>
                        <a:pt x="305" y="241"/>
                        <a:pt x="306" y="249"/>
                      </a:cubicBezTo>
                      <a:cubicBezTo>
                        <a:pt x="305" y="246"/>
                        <a:pt x="287" y="223"/>
                        <a:pt x="280" y="226"/>
                      </a:cubicBezTo>
                      <a:cubicBezTo>
                        <a:pt x="279" y="226"/>
                        <a:pt x="287" y="236"/>
                        <a:pt x="288" y="236"/>
                      </a:cubicBezTo>
                      <a:cubicBezTo>
                        <a:pt x="289" y="238"/>
                        <a:pt x="294" y="251"/>
                        <a:pt x="297" y="252"/>
                      </a:cubicBezTo>
                      <a:cubicBezTo>
                        <a:pt x="299" y="255"/>
                        <a:pt x="303" y="256"/>
                        <a:pt x="306" y="258"/>
                      </a:cubicBezTo>
                      <a:close/>
                      <a:moveTo>
                        <a:pt x="373" y="253"/>
                      </a:moveTo>
                      <a:cubicBezTo>
                        <a:pt x="373" y="253"/>
                        <a:pt x="373" y="253"/>
                        <a:pt x="373" y="253"/>
                      </a:cubicBezTo>
                      <a:close/>
                      <a:moveTo>
                        <a:pt x="384" y="265"/>
                      </a:moveTo>
                      <a:cubicBezTo>
                        <a:pt x="384" y="265"/>
                        <a:pt x="384" y="265"/>
                        <a:pt x="384" y="265"/>
                      </a:cubicBezTo>
                      <a:cubicBezTo>
                        <a:pt x="384" y="265"/>
                        <a:pt x="384" y="265"/>
                        <a:pt x="384" y="265"/>
                      </a:cubicBezTo>
                      <a:close/>
                      <a:moveTo>
                        <a:pt x="416" y="271"/>
                      </a:moveTo>
                      <a:cubicBezTo>
                        <a:pt x="415" y="269"/>
                        <a:pt x="413" y="267"/>
                        <a:pt x="411" y="267"/>
                      </a:cubicBezTo>
                      <a:cubicBezTo>
                        <a:pt x="411" y="267"/>
                        <a:pt x="408" y="261"/>
                        <a:pt x="408" y="261"/>
                      </a:cubicBezTo>
                      <a:cubicBezTo>
                        <a:pt x="408" y="258"/>
                        <a:pt x="410" y="261"/>
                        <a:pt x="408" y="258"/>
                      </a:cubicBezTo>
                      <a:cubicBezTo>
                        <a:pt x="407" y="257"/>
                        <a:pt x="404" y="253"/>
                        <a:pt x="403" y="253"/>
                      </a:cubicBezTo>
                      <a:cubicBezTo>
                        <a:pt x="400" y="252"/>
                        <a:pt x="395" y="251"/>
                        <a:pt x="393" y="249"/>
                      </a:cubicBezTo>
                      <a:cubicBezTo>
                        <a:pt x="389" y="248"/>
                        <a:pt x="386" y="244"/>
                        <a:pt x="383" y="248"/>
                      </a:cubicBezTo>
                      <a:cubicBezTo>
                        <a:pt x="378" y="249"/>
                        <a:pt x="377" y="252"/>
                        <a:pt x="377" y="244"/>
                      </a:cubicBezTo>
                      <a:cubicBezTo>
                        <a:pt x="374" y="241"/>
                        <a:pt x="370" y="245"/>
                        <a:pt x="368" y="244"/>
                      </a:cubicBezTo>
                      <a:cubicBezTo>
                        <a:pt x="367" y="245"/>
                        <a:pt x="373" y="248"/>
                        <a:pt x="374" y="248"/>
                      </a:cubicBezTo>
                      <a:cubicBezTo>
                        <a:pt x="372" y="250"/>
                        <a:pt x="371" y="249"/>
                        <a:pt x="373" y="253"/>
                      </a:cubicBezTo>
                      <a:cubicBezTo>
                        <a:pt x="374" y="254"/>
                        <a:pt x="375" y="253"/>
                        <a:pt x="375" y="252"/>
                      </a:cubicBezTo>
                      <a:cubicBezTo>
                        <a:pt x="378" y="254"/>
                        <a:pt x="382" y="254"/>
                        <a:pt x="385" y="256"/>
                      </a:cubicBezTo>
                      <a:cubicBezTo>
                        <a:pt x="385" y="256"/>
                        <a:pt x="385" y="257"/>
                        <a:pt x="385" y="257"/>
                      </a:cubicBezTo>
                      <a:cubicBezTo>
                        <a:pt x="389" y="257"/>
                        <a:pt x="385" y="264"/>
                        <a:pt x="384" y="265"/>
                      </a:cubicBezTo>
                      <a:cubicBezTo>
                        <a:pt x="386" y="265"/>
                        <a:pt x="392" y="267"/>
                        <a:pt x="392" y="267"/>
                      </a:cubicBezTo>
                      <a:cubicBezTo>
                        <a:pt x="391" y="270"/>
                        <a:pt x="404" y="264"/>
                        <a:pt x="402" y="264"/>
                      </a:cubicBezTo>
                      <a:cubicBezTo>
                        <a:pt x="406" y="264"/>
                        <a:pt x="405" y="267"/>
                        <a:pt x="408" y="269"/>
                      </a:cubicBezTo>
                      <a:cubicBezTo>
                        <a:pt x="409" y="271"/>
                        <a:pt x="416" y="271"/>
                        <a:pt x="416" y="271"/>
                      </a:cubicBezTo>
                      <a:cubicBezTo>
                        <a:pt x="416" y="271"/>
                        <a:pt x="416" y="271"/>
                        <a:pt x="416" y="271"/>
                      </a:cubicBezTo>
                      <a:close/>
                      <a:moveTo>
                        <a:pt x="45" y="86"/>
                      </a:moveTo>
                      <a:cubicBezTo>
                        <a:pt x="45" y="87"/>
                        <a:pt x="45" y="87"/>
                        <a:pt x="45" y="87"/>
                      </a:cubicBezTo>
                      <a:cubicBezTo>
                        <a:pt x="45" y="86"/>
                        <a:pt x="44" y="86"/>
                        <a:pt x="43" y="86"/>
                      </a:cubicBezTo>
                      <a:cubicBezTo>
                        <a:pt x="44" y="85"/>
                        <a:pt x="45" y="83"/>
                        <a:pt x="46" y="82"/>
                      </a:cubicBezTo>
                      <a:cubicBezTo>
                        <a:pt x="45" y="81"/>
                        <a:pt x="42" y="82"/>
                        <a:pt x="42" y="81"/>
                      </a:cubicBezTo>
                      <a:cubicBezTo>
                        <a:pt x="42" y="80"/>
                        <a:pt x="44" y="79"/>
                        <a:pt x="44" y="78"/>
                      </a:cubicBezTo>
                      <a:cubicBezTo>
                        <a:pt x="43" y="77"/>
                        <a:pt x="38" y="80"/>
                        <a:pt x="37" y="82"/>
                      </a:cubicBezTo>
                      <a:cubicBezTo>
                        <a:pt x="37" y="82"/>
                        <a:pt x="37" y="82"/>
                        <a:pt x="37" y="82"/>
                      </a:cubicBezTo>
                      <a:cubicBezTo>
                        <a:pt x="37" y="81"/>
                        <a:pt x="36" y="81"/>
                        <a:pt x="36" y="82"/>
                      </a:cubicBezTo>
                      <a:cubicBezTo>
                        <a:pt x="37" y="84"/>
                        <a:pt x="36" y="86"/>
                        <a:pt x="36" y="87"/>
                      </a:cubicBezTo>
                      <a:cubicBezTo>
                        <a:pt x="36" y="87"/>
                        <a:pt x="38" y="88"/>
                        <a:pt x="39" y="88"/>
                      </a:cubicBezTo>
                      <a:cubicBezTo>
                        <a:pt x="37" y="89"/>
                        <a:pt x="44" y="93"/>
                        <a:pt x="41" y="93"/>
                      </a:cubicBezTo>
                      <a:cubicBezTo>
                        <a:pt x="38" y="93"/>
                        <a:pt x="40" y="95"/>
                        <a:pt x="38" y="96"/>
                      </a:cubicBezTo>
                      <a:cubicBezTo>
                        <a:pt x="36" y="98"/>
                        <a:pt x="38" y="98"/>
                        <a:pt x="40" y="98"/>
                      </a:cubicBezTo>
                      <a:cubicBezTo>
                        <a:pt x="38" y="98"/>
                        <a:pt x="38" y="101"/>
                        <a:pt x="36" y="102"/>
                      </a:cubicBezTo>
                      <a:cubicBezTo>
                        <a:pt x="36" y="103"/>
                        <a:pt x="53" y="99"/>
                        <a:pt x="51" y="98"/>
                      </a:cubicBezTo>
                      <a:cubicBezTo>
                        <a:pt x="53" y="96"/>
                        <a:pt x="47" y="91"/>
                        <a:pt x="45" y="86"/>
                      </a:cubicBezTo>
                      <a:close/>
                      <a:moveTo>
                        <a:pt x="368" y="141"/>
                      </a:moveTo>
                      <a:cubicBezTo>
                        <a:pt x="369" y="140"/>
                        <a:pt x="366" y="132"/>
                        <a:pt x="365" y="132"/>
                      </a:cubicBezTo>
                      <a:cubicBezTo>
                        <a:pt x="363" y="130"/>
                        <a:pt x="362" y="128"/>
                        <a:pt x="360" y="127"/>
                      </a:cubicBezTo>
                      <a:cubicBezTo>
                        <a:pt x="362" y="127"/>
                        <a:pt x="363" y="126"/>
                        <a:pt x="365" y="128"/>
                      </a:cubicBezTo>
                      <a:cubicBezTo>
                        <a:pt x="366" y="125"/>
                        <a:pt x="365" y="127"/>
                        <a:pt x="368" y="125"/>
                      </a:cubicBezTo>
                      <a:cubicBezTo>
                        <a:pt x="368" y="125"/>
                        <a:pt x="368" y="121"/>
                        <a:pt x="368" y="121"/>
                      </a:cubicBezTo>
                      <a:cubicBezTo>
                        <a:pt x="367" y="119"/>
                        <a:pt x="367" y="124"/>
                        <a:pt x="367" y="123"/>
                      </a:cubicBezTo>
                      <a:cubicBezTo>
                        <a:pt x="365" y="123"/>
                        <a:pt x="357" y="117"/>
                        <a:pt x="356" y="118"/>
                      </a:cubicBezTo>
                      <a:cubicBezTo>
                        <a:pt x="356" y="118"/>
                        <a:pt x="358" y="124"/>
                        <a:pt x="357" y="125"/>
                      </a:cubicBezTo>
                      <a:cubicBezTo>
                        <a:pt x="359" y="128"/>
                        <a:pt x="358" y="128"/>
                        <a:pt x="361" y="128"/>
                      </a:cubicBezTo>
                      <a:cubicBezTo>
                        <a:pt x="358" y="130"/>
                        <a:pt x="365" y="137"/>
                        <a:pt x="362" y="140"/>
                      </a:cubicBezTo>
                      <a:cubicBezTo>
                        <a:pt x="361" y="140"/>
                        <a:pt x="361" y="140"/>
                        <a:pt x="360" y="141"/>
                      </a:cubicBezTo>
                      <a:cubicBezTo>
                        <a:pt x="360" y="139"/>
                        <a:pt x="359" y="140"/>
                        <a:pt x="359" y="139"/>
                      </a:cubicBezTo>
                      <a:cubicBezTo>
                        <a:pt x="356" y="142"/>
                        <a:pt x="362" y="145"/>
                        <a:pt x="354" y="144"/>
                      </a:cubicBezTo>
                      <a:cubicBezTo>
                        <a:pt x="353" y="144"/>
                        <a:pt x="347" y="150"/>
                        <a:pt x="349" y="151"/>
                      </a:cubicBezTo>
                      <a:cubicBezTo>
                        <a:pt x="348" y="150"/>
                        <a:pt x="349" y="151"/>
                        <a:pt x="349" y="151"/>
                      </a:cubicBezTo>
                      <a:cubicBezTo>
                        <a:pt x="349" y="151"/>
                        <a:pt x="351" y="154"/>
                        <a:pt x="351" y="154"/>
                      </a:cubicBezTo>
                      <a:cubicBezTo>
                        <a:pt x="351" y="155"/>
                        <a:pt x="352" y="156"/>
                        <a:pt x="353" y="156"/>
                      </a:cubicBezTo>
                      <a:cubicBezTo>
                        <a:pt x="354" y="154"/>
                        <a:pt x="354" y="154"/>
                        <a:pt x="355" y="151"/>
                      </a:cubicBezTo>
                      <a:cubicBezTo>
                        <a:pt x="356" y="153"/>
                        <a:pt x="359" y="149"/>
                        <a:pt x="358" y="148"/>
                      </a:cubicBezTo>
                      <a:cubicBezTo>
                        <a:pt x="358" y="148"/>
                        <a:pt x="358" y="148"/>
                        <a:pt x="358" y="148"/>
                      </a:cubicBezTo>
                      <a:cubicBezTo>
                        <a:pt x="359" y="148"/>
                        <a:pt x="360" y="149"/>
                        <a:pt x="361" y="150"/>
                      </a:cubicBezTo>
                      <a:cubicBezTo>
                        <a:pt x="365" y="142"/>
                        <a:pt x="369" y="151"/>
                        <a:pt x="368" y="141"/>
                      </a:cubicBezTo>
                      <a:close/>
                      <a:moveTo>
                        <a:pt x="327" y="265"/>
                      </a:moveTo>
                      <a:cubicBezTo>
                        <a:pt x="333" y="267"/>
                        <a:pt x="327" y="263"/>
                        <a:pt x="324" y="263"/>
                      </a:cubicBezTo>
                      <a:cubicBezTo>
                        <a:pt x="324" y="262"/>
                        <a:pt x="327" y="262"/>
                        <a:pt x="326" y="261"/>
                      </a:cubicBezTo>
                      <a:cubicBezTo>
                        <a:pt x="323" y="261"/>
                        <a:pt x="304" y="257"/>
                        <a:pt x="305" y="261"/>
                      </a:cubicBezTo>
                      <a:cubicBezTo>
                        <a:pt x="309" y="263"/>
                        <a:pt x="313" y="263"/>
                        <a:pt x="317" y="264"/>
                      </a:cubicBezTo>
                      <a:cubicBezTo>
                        <a:pt x="318" y="266"/>
                        <a:pt x="327" y="265"/>
                        <a:pt x="327" y="265"/>
                      </a:cubicBezTo>
                      <a:close/>
                      <a:moveTo>
                        <a:pt x="28" y="91"/>
                      </a:moveTo>
                      <a:cubicBezTo>
                        <a:pt x="29" y="93"/>
                        <a:pt x="27" y="98"/>
                        <a:pt x="28" y="98"/>
                      </a:cubicBezTo>
                      <a:cubicBezTo>
                        <a:pt x="35" y="97"/>
                        <a:pt x="35" y="95"/>
                        <a:pt x="38" y="90"/>
                      </a:cubicBezTo>
                      <a:cubicBezTo>
                        <a:pt x="39" y="89"/>
                        <a:pt x="30" y="88"/>
                        <a:pt x="28" y="91"/>
                      </a:cubicBezTo>
                      <a:close/>
                      <a:moveTo>
                        <a:pt x="354" y="212"/>
                      </a:moveTo>
                      <a:cubicBezTo>
                        <a:pt x="355" y="219"/>
                        <a:pt x="345" y="216"/>
                        <a:pt x="346" y="222"/>
                      </a:cubicBezTo>
                      <a:cubicBezTo>
                        <a:pt x="346" y="223"/>
                        <a:pt x="353" y="217"/>
                        <a:pt x="351" y="224"/>
                      </a:cubicBezTo>
                      <a:cubicBezTo>
                        <a:pt x="351" y="225"/>
                        <a:pt x="354" y="226"/>
                        <a:pt x="355" y="226"/>
                      </a:cubicBezTo>
                      <a:cubicBezTo>
                        <a:pt x="355" y="226"/>
                        <a:pt x="355" y="222"/>
                        <a:pt x="355" y="222"/>
                      </a:cubicBezTo>
                      <a:cubicBezTo>
                        <a:pt x="356" y="222"/>
                        <a:pt x="356" y="223"/>
                        <a:pt x="356" y="224"/>
                      </a:cubicBezTo>
                      <a:cubicBezTo>
                        <a:pt x="356" y="224"/>
                        <a:pt x="357" y="222"/>
                        <a:pt x="357" y="222"/>
                      </a:cubicBezTo>
                      <a:cubicBezTo>
                        <a:pt x="357" y="220"/>
                        <a:pt x="354" y="212"/>
                        <a:pt x="354" y="212"/>
                      </a:cubicBezTo>
                      <a:close/>
                      <a:moveTo>
                        <a:pt x="349" y="206"/>
                      </a:moveTo>
                      <a:cubicBezTo>
                        <a:pt x="346" y="208"/>
                        <a:pt x="349" y="208"/>
                        <a:pt x="350" y="209"/>
                      </a:cubicBezTo>
                      <a:cubicBezTo>
                        <a:pt x="350" y="208"/>
                        <a:pt x="349" y="208"/>
                        <a:pt x="349" y="206"/>
                      </a:cubicBezTo>
                      <a:cubicBezTo>
                        <a:pt x="352" y="207"/>
                        <a:pt x="347" y="200"/>
                        <a:pt x="347" y="203"/>
                      </a:cubicBezTo>
                      <a:cubicBezTo>
                        <a:pt x="347" y="201"/>
                        <a:pt x="346" y="202"/>
                        <a:pt x="345" y="202"/>
                      </a:cubicBezTo>
                      <a:cubicBezTo>
                        <a:pt x="345" y="203"/>
                        <a:pt x="344" y="204"/>
                        <a:pt x="344" y="204"/>
                      </a:cubicBezTo>
                      <a:cubicBezTo>
                        <a:pt x="345" y="204"/>
                        <a:pt x="349" y="206"/>
                        <a:pt x="349" y="206"/>
                      </a:cubicBezTo>
                      <a:close/>
                      <a:moveTo>
                        <a:pt x="339" y="190"/>
                      </a:moveTo>
                      <a:cubicBezTo>
                        <a:pt x="339" y="190"/>
                        <a:pt x="339" y="190"/>
                        <a:pt x="339" y="190"/>
                      </a:cubicBezTo>
                      <a:cubicBezTo>
                        <a:pt x="336" y="192"/>
                        <a:pt x="339" y="206"/>
                        <a:pt x="344" y="203"/>
                      </a:cubicBezTo>
                      <a:cubicBezTo>
                        <a:pt x="344" y="203"/>
                        <a:pt x="344" y="202"/>
                        <a:pt x="344" y="202"/>
                      </a:cubicBezTo>
                      <a:cubicBezTo>
                        <a:pt x="344" y="201"/>
                        <a:pt x="345" y="186"/>
                        <a:pt x="339" y="189"/>
                      </a:cubicBezTo>
                      <a:cubicBezTo>
                        <a:pt x="339" y="189"/>
                        <a:pt x="339" y="189"/>
                        <a:pt x="339" y="190"/>
                      </a:cubicBezTo>
                      <a:close/>
                      <a:moveTo>
                        <a:pt x="344" y="204"/>
                      </a:moveTo>
                      <a:cubicBezTo>
                        <a:pt x="344" y="205"/>
                        <a:pt x="344" y="204"/>
                        <a:pt x="344" y="204"/>
                      </a:cubicBezTo>
                      <a:cubicBezTo>
                        <a:pt x="344" y="204"/>
                        <a:pt x="344" y="204"/>
                        <a:pt x="344" y="204"/>
                      </a:cubicBezTo>
                      <a:close/>
                      <a:moveTo>
                        <a:pt x="345" y="202"/>
                      </a:moveTo>
                      <a:cubicBezTo>
                        <a:pt x="345" y="201"/>
                        <a:pt x="344" y="201"/>
                        <a:pt x="344" y="202"/>
                      </a:cubicBezTo>
                      <a:cubicBezTo>
                        <a:pt x="344" y="202"/>
                        <a:pt x="344" y="202"/>
                        <a:pt x="344" y="202"/>
                      </a:cubicBezTo>
                      <a:cubicBezTo>
                        <a:pt x="344" y="202"/>
                        <a:pt x="344" y="202"/>
                        <a:pt x="345" y="202"/>
                      </a:cubicBezTo>
                      <a:close/>
                      <a:moveTo>
                        <a:pt x="338" y="196"/>
                      </a:moveTo>
                      <a:cubicBezTo>
                        <a:pt x="338" y="196"/>
                        <a:pt x="338" y="196"/>
                        <a:pt x="338" y="196"/>
                      </a:cubicBezTo>
                      <a:close/>
                      <a:moveTo>
                        <a:pt x="247" y="220"/>
                      </a:moveTo>
                      <a:cubicBezTo>
                        <a:pt x="247" y="220"/>
                        <a:pt x="247" y="220"/>
                        <a:pt x="247" y="220"/>
                      </a:cubicBezTo>
                      <a:close/>
                      <a:moveTo>
                        <a:pt x="242" y="214"/>
                      </a:moveTo>
                      <a:cubicBezTo>
                        <a:pt x="241" y="215"/>
                        <a:pt x="241" y="224"/>
                        <a:pt x="243" y="225"/>
                      </a:cubicBezTo>
                      <a:cubicBezTo>
                        <a:pt x="245" y="226"/>
                        <a:pt x="249" y="222"/>
                        <a:pt x="247" y="220"/>
                      </a:cubicBezTo>
                      <a:cubicBezTo>
                        <a:pt x="246" y="218"/>
                        <a:pt x="244" y="214"/>
                        <a:pt x="242" y="214"/>
                      </a:cubicBezTo>
                      <a:close/>
                      <a:moveTo>
                        <a:pt x="355" y="237"/>
                      </a:moveTo>
                      <a:cubicBezTo>
                        <a:pt x="355" y="238"/>
                        <a:pt x="343" y="239"/>
                        <a:pt x="345" y="238"/>
                      </a:cubicBezTo>
                      <a:cubicBezTo>
                        <a:pt x="344" y="238"/>
                        <a:pt x="341" y="239"/>
                        <a:pt x="341" y="242"/>
                      </a:cubicBezTo>
                      <a:cubicBezTo>
                        <a:pt x="341" y="244"/>
                        <a:pt x="339" y="247"/>
                        <a:pt x="339" y="249"/>
                      </a:cubicBezTo>
                      <a:cubicBezTo>
                        <a:pt x="339" y="249"/>
                        <a:pt x="340" y="258"/>
                        <a:pt x="340" y="258"/>
                      </a:cubicBezTo>
                      <a:cubicBezTo>
                        <a:pt x="344" y="257"/>
                        <a:pt x="341" y="252"/>
                        <a:pt x="343" y="249"/>
                      </a:cubicBezTo>
                      <a:cubicBezTo>
                        <a:pt x="344" y="249"/>
                        <a:pt x="347" y="257"/>
                        <a:pt x="348" y="258"/>
                      </a:cubicBezTo>
                      <a:cubicBezTo>
                        <a:pt x="349" y="258"/>
                        <a:pt x="349" y="251"/>
                        <a:pt x="347" y="249"/>
                      </a:cubicBezTo>
                      <a:cubicBezTo>
                        <a:pt x="347" y="247"/>
                        <a:pt x="346" y="245"/>
                        <a:pt x="350" y="247"/>
                      </a:cubicBezTo>
                      <a:cubicBezTo>
                        <a:pt x="350" y="245"/>
                        <a:pt x="350" y="245"/>
                        <a:pt x="350" y="243"/>
                      </a:cubicBezTo>
                      <a:cubicBezTo>
                        <a:pt x="346" y="242"/>
                        <a:pt x="345" y="246"/>
                        <a:pt x="343" y="244"/>
                      </a:cubicBezTo>
                      <a:cubicBezTo>
                        <a:pt x="341" y="241"/>
                        <a:pt x="346" y="239"/>
                        <a:pt x="349" y="241"/>
                      </a:cubicBezTo>
                      <a:cubicBezTo>
                        <a:pt x="351" y="241"/>
                        <a:pt x="356" y="238"/>
                        <a:pt x="355" y="237"/>
                      </a:cubicBezTo>
                      <a:close/>
                      <a:moveTo>
                        <a:pt x="336" y="178"/>
                      </a:moveTo>
                      <a:cubicBezTo>
                        <a:pt x="336" y="178"/>
                        <a:pt x="337" y="180"/>
                        <a:pt x="338" y="180"/>
                      </a:cubicBezTo>
                      <a:cubicBezTo>
                        <a:pt x="338" y="180"/>
                        <a:pt x="338" y="180"/>
                        <a:pt x="338" y="180"/>
                      </a:cubicBezTo>
                      <a:cubicBezTo>
                        <a:pt x="339" y="179"/>
                        <a:pt x="340" y="172"/>
                        <a:pt x="339" y="171"/>
                      </a:cubicBezTo>
                      <a:cubicBezTo>
                        <a:pt x="336" y="169"/>
                        <a:pt x="335" y="177"/>
                        <a:pt x="336" y="178"/>
                      </a:cubicBezTo>
                      <a:close/>
                      <a:moveTo>
                        <a:pt x="315" y="188"/>
                      </a:moveTo>
                      <a:cubicBezTo>
                        <a:pt x="314" y="188"/>
                        <a:pt x="315" y="188"/>
                        <a:pt x="315" y="188"/>
                      </a:cubicBezTo>
                      <a:close/>
                      <a:moveTo>
                        <a:pt x="309" y="188"/>
                      </a:moveTo>
                      <a:cubicBezTo>
                        <a:pt x="312" y="191"/>
                        <a:pt x="313" y="191"/>
                        <a:pt x="315" y="188"/>
                      </a:cubicBezTo>
                      <a:cubicBezTo>
                        <a:pt x="318" y="185"/>
                        <a:pt x="309" y="184"/>
                        <a:pt x="309" y="188"/>
                      </a:cubicBezTo>
                      <a:close/>
                      <a:moveTo>
                        <a:pt x="421" y="256"/>
                      </a:moveTo>
                      <a:cubicBezTo>
                        <a:pt x="421" y="256"/>
                        <a:pt x="422" y="255"/>
                        <a:pt x="422" y="254"/>
                      </a:cubicBezTo>
                      <a:cubicBezTo>
                        <a:pt x="423" y="257"/>
                        <a:pt x="422" y="252"/>
                        <a:pt x="421" y="250"/>
                      </a:cubicBezTo>
                      <a:cubicBezTo>
                        <a:pt x="421" y="249"/>
                        <a:pt x="420" y="248"/>
                        <a:pt x="420" y="249"/>
                      </a:cubicBezTo>
                      <a:cubicBezTo>
                        <a:pt x="420" y="248"/>
                        <a:pt x="419" y="248"/>
                        <a:pt x="418" y="249"/>
                      </a:cubicBezTo>
                      <a:cubicBezTo>
                        <a:pt x="418" y="250"/>
                        <a:pt x="422" y="252"/>
                        <a:pt x="422" y="254"/>
                      </a:cubicBezTo>
                      <a:cubicBezTo>
                        <a:pt x="421" y="253"/>
                        <a:pt x="415" y="258"/>
                        <a:pt x="411" y="257"/>
                      </a:cubicBezTo>
                      <a:cubicBezTo>
                        <a:pt x="412" y="258"/>
                        <a:pt x="412" y="258"/>
                        <a:pt x="411" y="258"/>
                      </a:cubicBezTo>
                      <a:cubicBezTo>
                        <a:pt x="416" y="265"/>
                        <a:pt x="412" y="258"/>
                        <a:pt x="412" y="258"/>
                      </a:cubicBezTo>
                      <a:cubicBezTo>
                        <a:pt x="411" y="258"/>
                        <a:pt x="412" y="258"/>
                        <a:pt x="414" y="259"/>
                      </a:cubicBezTo>
                      <a:cubicBezTo>
                        <a:pt x="415" y="259"/>
                        <a:pt x="417" y="259"/>
                        <a:pt x="418" y="258"/>
                      </a:cubicBezTo>
                      <a:cubicBezTo>
                        <a:pt x="417" y="259"/>
                        <a:pt x="421" y="257"/>
                        <a:pt x="421" y="256"/>
                      </a:cubicBezTo>
                      <a:close/>
                      <a:moveTo>
                        <a:pt x="351" y="208"/>
                      </a:moveTo>
                      <a:cubicBezTo>
                        <a:pt x="351" y="208"/>
                        <a:pt x="352" y="209"/>
                        <a:pt x="351" y="208"/>
                      </a:cubicBezTo>
                      <a:close/>
                      <a:moveTo>
                        <a:pt x="351" y="208"/>
                      </a:moveTo>
                      <a:cubicBezTo>
                        <a:pt x="352" y="209"/>
                        <a:pt x="352" y="209"/>
                        <a:pt x="352" y="210"/>
                      </a:cubicBezTo>
                      <a:cubicBezTo>
                        <a:pt x="352" y="209"/>
                        <a:pt x="351" y="209"/>
                        <a:pt x="351" y="209"/>
                      </a:cubicBezTo>
                      <a:cubicBezTo>
                        <a:pt x="351" y="211"/>
                        <a:pt x="352" y="212"/>
                        <a:pt x="353" y="214"/>
                      </a:cubicBezTo>
                      <a:cubicBezTo>
                        <a:pt x="354" y="212"/>
                        <a:pt x="355" y="208"/>
                        <a:pt x="353" y="207"/>
                      </a:cubicBezTo>
                      <a:cubicBezTo>
                        <a:pt x="353" y="207"/>
                        <a:pt x="352" y="207"/>
                        <a:pt x="351" y="207"/>
                      </a:cubicBezTo>
                      <a:cubicBezTo>
                        <a:pt x="351" y="207"/>
                        <a:pt x="351" y="208"/>
                        <a:pt x="351" y="208"/>
                      </a:cubicBezTo>
                      <a:close/>
                      <a:moveTo>
                        <a:pt x="361" y="252"/>
                      </a:moveTo>
                      <a:cubicBezTo>
                        <a:pt x="361" y="252"/>
                        <a:pt x="361" y="252"/>
                        <a:pt x="361" y="252"/>
                      </a:cubicBezTo>
                      <a:cubicBezTo>
                        <a:pt x="361" y="252"/>
                        <a:pt x="361" y="252"/>
                        <a:pt x="361" y="252"/>
                      </a:cubicBezTo>
                      <a:close/>
                      <a:moveTo>
                        <a:pt x="366" y="250"/>
                      </a:moveTo>
                      <a:cubicBezTo>
                        <a:pt x="366" y="250"/>
                        <a:pt x="366" y="250"/>
                        <a:pt x="366" y="250"/>
                      </a:cubicBezTo>
                      <a:cubicBezTo>
                        <a:pt x="363" y="247"/>
                        <a:pt x="361" y="251"/>
                        <a:pt x="361" y="252"/>
                      </a:cubicBezTo>
                      <a:cubicBezTo>
                        <a:pt x="362" y="251"/>
                        <a:pt x="368" y="252"/>
                        <a:pt x="368" y="252"/>
                      </a:cubicBezTo>
                      <a:cubicBezTo>
                        <a:pt x="368" y="250"/>
                        <a:pt x="367" y="251"/>
                        <a:pt x="366" y="250"/>
                      </a:cubicBezTo>
                      <a:close/>
                      <a:moveTo>
                        <a:pt x="337" y="267"/>
                      </a:moveTo>
                      <a:cubicBezTo>
                        <a:pt x="339" y="265"/>
                        <a:pt x="338" y="266"/>
                        <a:pt x="339" y="264"/>
                      </a:cubicBezTo>
                      <a:cubicBezTo>
                        <a:pt x="338" y="265"/>
                        <a:pt x="329" y="265"/>
                        <a:pt x="331" y="267"/>
                      </a:cubicBezTo>
                      <a:cubicBezTo>
                        <a:pt x="333" y="267"/>
                        <a:pt x="335" y="266"/>
                        <a:pt x="337" y="267"/>
                      </a:cubicBezTo>
                      <a:close/>
                      <a:moveTo>
                        <a:pt x="359" y="265"/>
                      </a:moveTo>
                      <a:cubicBezTo>
                        <a:pt x="359" y="265"/>
                        <a:pt x="346" y="268"/>
                        <a:pt x="349" y="271"/>
                      </a:cubicBezTo>
                      <a:cubicBezTo>
                        <a:pt x="349" y="271"/>
                        <a:pt x="359" y="266"/>
                        <a:pt x="359" y="265"/>
                      </a:cubicBezTo>
                      <a:close/>
                      <a:moveTo>
                        <a:pt x="345" y="209"/>
                      </a:moveTo>
                      <a:cubicBezTo>
                        <a:pt x="345" y="210"/>
                        <a:pt x="345" y="211"/>
                        <a:pt x="345" y="212"/>
                      </a:cubicBezTo>
                      <a:cubicBezTo>
                        <a:pt x="347" y="211"/>
                        <a:pt x="346" y="213"/>
                        <a:pt x="347" y="213"/>
                      </a:cubicBezTo>
                      <a:cubicBezTo>
                        <a:pt x="347" y="214"/>
                        <a:pt x="346" y="215"/>
                        <a:pt x="348" y="216"/>
                      </a:cubicBezTo>
                      <a:cubicBezTo>
                        <a:pt x="349" y="215"/>
                        <a:pt x="351" y="212"/>
                        <a:pt x="350" y="210"/>
                      </a:cubicBezTo>
                      <a:cubicBezTo>
                        <a:pt x="350" y="212"/>
                        <a:pt x="344" y="208"/>
                        <a:pt x="345" y="209"/>
                      </a:cubicBezTo>
                      <a:close/>
                      <a:moveTo>
                        <a:pt x="353" y="264"/>
                      </a:moveTo>
                      <a:cubicBezTo>
                        <a:pt x="353" y="264"/>
                        <a:pt x="344" y="266"/>
                        <a:pt x="344" y="265"/>
                      </a:cubicBezTo>
                      <a:cubicBezTo>
                        <a:pt x="344" y="265"/>
                        <a:pt x="339" y="264"/>
                        <a:pt x="340" y="266"/>
                      </a:cubicBezTo>
                      <a:cubicBezTo>
                        <a:pt x="340" y="267"/>
                        <a:pt x="345" y="267"/>
                        <a:pt x="346" y="266"/>
                      </a:cubicBezTo>
                      <a:cubicBezTo>
                        <a:pt x="346" y="267"/>
                        <a:pt x="353" y="265"/>
                        <a:pt x="353" y="264"/>
                      </a:cubicBezTo>
                      <a:close/>
                      <a:moveTo>
                        <a:pt x="346" y="266"/>
                      </a:moveTo>
                      <a:cubicBezTo>
                        <a:pt x="346" y="267"/>
                        <a:pt x="346" y="266"/>
                        <a:pt x="346" y="266"/>
                      </a:cubicBezTo>
                      <a:close/>
                      <a:moveTo>
                        <a:pt x="339" y="210"/>
                      </a:moveTo>
                      <a:cubicBezTo>
                        <a:pt x="339" y="211"/>
                        <a:pt x="334" y="218"/>
                        <a:pt x="334" y="218"/>
                      </a:cubicBezTo>
                      <a:cubicBezTo>
                        <a:pt x="336" y="220"/>
                        <a:pt x="339" y="211"/>
                        <a:pt x="339" y="210"/>
                      </a:cubicBezTo>
                      <a:close/>
                      <a:moveTo>
                        <a:pt x="339" y="210"/>
                      </a:moveTo>
                      <a:cubicBezTo>
                        <a:pt x="339" y="210"/>
                        <a:pt x="339" y="210"/>
                        <a:pt x="339" y="210"/>
                      </a:cubicBezTo>
                      <a:cubicBezTo>
                        <a:pt x="339" y="210"/>
                        <a:pt x="339" y="210"/>
                        <a:pt x="339" y="210"/>
                      </a:cubicBezTo>
                      <a:close/>
                      <a:moveTo>
                        <a:pt x="341" y="205"/>
                      </a:moveTo>
                      <a:cubicBezTo>
                        <a:pt x="341" y="205"/>
                        <a:pt x="342" y="207"/>
                        <a:pt x="342" y="207"/>
                      </a:cubicBezTo>
                      <a:cubicBezTo>
                        <a:pt x="342" y="207"/>
                        <a:pt x="342" y="207"/>
                        <a:pt x="343" y="207"/>
                      </a:cubicBezTo>
                      <a:cubicBezTo>
                        <a:pt x="346" y="205"/>
                        <a:pt x="339" y="202"/>
                        <a:pt x="341" y="205"/>
                      </a:cubicBezTo>
                      <a:close/>
                      <a:moveTo>
                        <a:pt x="338" y="269"/>
                      </a:moveTo>
                      <a:cubicBezTo>
                        <a:pt x="340" y="270"/>
                        <a:pt x="342" y="271"/>
                        <a:pt x="343" y="270"/>
                      </a:cubicBezTo>
                      <a:cubicBezTo>
                        <a:pt x="341" y="268"/>
                        <a:pt x="336" y="268"/>
                        <a:pt x="338" y="269"/>
                      </a:cubicBezTo>
                      <a:close/>
                      <a:moveTo>
                        <a:pt x="359" y="251"/>
                      </a:moveTo>
                      <a:cubicBezTo>
                        <a:pt x="352" y="252"/>
                        <a:pt x="360" y="253"/>
                        <a:pt x="359" y="251"/>
                      </a:cubicBezTo>
                      <a:close/>
                      <a:moveTo>
                        <a:pt x="368" y="273"/>
                      </a:moveTo>
                      <a:cubicBezTo>
                        <a:pt x="367" y="273"/>
                        <a:pt x="366" y="273"/>
                        <a:pt x="365" y="274"/>
                      </a:cubicBezTo>
                      <a:cubicBezTo>
                        <a:pt x="365" y="276"/>
                        <a:pt x="369" y="275"/>
                        <a:pt x="368" y="273"/>
                      </a:cubicBezTo>
                      <a:close/>
                      <a:moveTo>
                        <a:pt x="416" y="268"/>
                      </a:moveTo>
                      <a:cubicBezTo>
                        <a:pt x="416" y="268"/>
                        <a:pt x="416" y="268"/>
                        <a:pt x="416" y="268"/>
                      </a:cubicBezTo>
                      <a:cubicBezTo>
                        <a:pt x="416" y="268"/>
                        <a:pt x="415" y="267"/>
                        <a:pt x="415" y="268"/>
                      </a:cubicBezTo>
                      <a:cubicBezTo>
                        <a:pt x="415" y="268"/>
                        <a:pt x="417" y="271"/>
                        <a:pt x="418" y="270"/>
                      </a:cubicBezTo>
                      <a:cubicBezTo>
                        <a:pt x="417" y="269"/>
                        <a:pt x="417" y="268"/>
                        <a:pt x="416" y="268"/>
                      </a:cubicBezTo>
                      <a:close/>
                      <a:moveTo>
                        <a:pt x="287" y="238"/>
                      </a:moveTo>
                      <a:cubicBezTo>
                        <a:pt x="287" y="238"/>
                        <a:pt x="287" y="238"/>
                        <a:pt x="287" y="238"/>
                      </a:cubicBezTo>
                      <a:close/>
                      <a:moveTo>
                        <a:pt x="285" y="237"/>
                      </a:moveTo>
                      <a:cubicBezTo>
                        <a:pt x="285" y="238"/>
                        <a:pt x="286" y="240"/>
                        <a:pt x="286" y="240"/>
                      </a:cubicBezTo>
                      <a:cubicBezTo>
                        <a:pt x="286" y="240"/>
                        <a:pt x="286" y="240"/>
                        <a:pt x="287" y="240"/>
                      </a:cubicBezTo>
                      <a:cubicBezTo>
                        <a:pt x="287" y="240"/>
                        <a:pt x="287" y="239"/>
                        <a:pt x="287" y="238"/>
                      </a:cubicBezTo>
                      <a:cubicBezTo>
                        <a:pt x="287" y="238"/>
                        <a:pt x="286" y="237"/>
                        <a:pt x="285" y="237"/>
                      </a:cubicBezTo>
                      <a:close/>
                      <a:moveTo>
                        <a:pt x="311" y="250"/>
                      </a:moveTo>
                      <a:cubicBezTo>
                        <a:pt x="311" y="251"/>
                        <a:pt x="311" y="251"/>
                        <a:pt x="312" y="251"/>
                      </a:cubicBezTo>
                      <a:cubicBezTo>
                        <a:pt x="313" y="251"/>
                        <a:pt x="313" y="249"/>
                        <a:pt x="312" y="249"/>
                      </a:cubicBezTo>
                      <a:cubicBezTo>
                        <a:pt x="312" y="249"/>
                        <a:pt x="312" y="249"/>
                        <a:pt x="312" y="249"/>
                      </a:cubicBezTo>
                      <a:cubicBezTo>
                        <a:pt x="311" y="249"/>
                        <a:pt x="311" y="249"/>
                        <a:pt x="312" y="249"/>
                      </a:cubicBezTo>
                      <a:cubicBezTo>
                        <a:pt x="311" y="249"/>
                        <a:pt x="310" y="249"/>
                        <a:pt x="311" y="250"/>
                      </a:cubicBezTo>
                      <a:close/>
                      <a:moveTo>
                        <a:pt x="368" y="243"/>
                      </a:moveTo>
                      <a:cubicBezTo>
                        <a:pt x="368" y="243"/>
                        <a:pt x="371" y="243"/>
                        <a:pt x="370" y="242"/>
                      </a:cubicBezTo>
                      <a:cubicBezTo>
                        <a:pt x="369" y="242"/>
                        <a:pt x="368" y="242"/>
                        <a:pt x="367" y="242"/>
                      </a:cubicBezTo>
                      <a:cubicBezTo>
                        <a:pt x="367" y="242"/>
                        <a:pt x="368" y="244"/>
                        <a:pt x="368" y="243"/>
                      </a:cubicBezTo>
                      <a:close/>
                      <a:moveTo>
                        <a:pt x="289" y="244"/>
                      </a:moveTo>
                      <a:cubicBezTo>
                        <a:pt x="286" y="247"/>
                        <a:pt x="292" y="246"/>
                        <a:pt x="290" y="246"/>
                      </a:cubicBezTo>
                      <a:cubicBezTo>
                        <a:pt x="290" y="245"/>
                        <a:pt x="290" y="244"/>
                        <a:pt x="289" y="244"/>
                      </a:cubicBezTo>
                      <a:close/>
                      <a:moveTo>
                        <a:pt x="377" y="257"/>
                      </a:moveTo>
                      <a:cubicBezTo>
                        <a:pt x="376" y="258"/>
                        <a:pt x="377" y="259"/>
                        <a:pt x="376" y="261"/>
                      </a:cubicBezTo>
                      <a:cubicBezTo>
                        <a:pt x="376" y="263"/>
                        <a:pt x="378" y="257"/>
                        <a:pt x="377" y="257"/>
                      </a:cubicBezTo>
                      <a:close/>
                      <a:moveTo>
                        <a:pt x="176" y="207"/>
                      </a:moveTo>
                      <a:cubicBezTo>
                        <a:pt x="178" y="208"/>
                        <a:pt x="178" y="206"/>
                        <a:pt x="179" y="206"/>
                      </a:cubicBezTo>
                      <a:cubicBezTo>
                        <a:pt x="178" y="206"/>
                        <a:pt x="176" y="206"/>
                        <a:pt x="176" y="207"/>
                      </a:cubicBezTo>
                      <a:close/>
                      <a:moveTo>
                        <a:pt x="304" y="241"/>
                      </a:moveTo>
                      <a:cubicBezTo>
                        <a:pt x="304" y="241"/>
                        <a:pt x="303" y="243"/>
                        <a:pt x="303" y="243"/>
                      </a:cubicBezTo>
                      <a:cubicBezTo>
                        <a:pt x="305" y="244"/>
                        <a:pt x="305" y="242"/>
                        <a:pt x="304" y="241"/>
                      </a:cubicBezTo>
                      <a:close/>
                      <a:moveTo>
                        <a:pt x="361" y="247"/>
                      </a:moveTo>
                      <a:cubicBezTo>
                        <a:pt x="360" y="247"/>
                        <a:pt x="361" y="247"/>
                        <a:pt x="361" y="247"/>
                      </a:cubicBezTo>
                      <a:close/>
                      <a:moveTo>
                        <a:pt x="361" y="247"/>
                      </a:moveTo>
                      <a:cubicBezTo>
                        <a:pt x="363" y="247"/>
                        <a:pt x="361" y="245"/>
                        <a:pt x="360" y="245"/>
                      </a:cubicBezTo>
                      <a:cubicBezTo>
                        <a:pt x="360" y="245"/>
                        <a:pt x="359" y="247"/>
                        <a:pt x="361" y="247"/>
                      </a:cubicBezTo>
                      <a:close/>
                      <a:moveTo>
                        <a:pt x="357" y="247"/>
                      </a:moveTo>
                      <a:cubicBezTo>
                        <a:pt x="356" y="247"/>
                        <a:pt x="352" y="245"/>
                        <a:pt x="352" y="247"/>
                      </a:cubicBezTo>
                      <a:cubicBezTo>
                        <a:pt x="353" y="249"/>
                        <a:pt x="356" y="245"/>
                        <a:pt x="356" y="248"/>
                      </a:cubicBezTo>
                      <a:cubicBezTo>
                        <a:pt x="357" y="248"/>
                        <a:pt x="357" y="247"/>
                        <a:pt x="357" y="247"/>
                      </a:cubicBezTo>
                      <a:close/>
                      <a:moveTo>
                        <a:pt x="369" y="262"/>
                      </a:moveTo>
                      <a:cubicBezTo>
                        <a:pt x="369" y="262"/>
                        <a:pt x="369" y="262"/>
                        <a:pt x="369" y="262"/>
                      </a:cubicBezTo>
                      <a:close/>
                      <a:moveTo>
                        <a:pt x="369" y="262"/>
                      </a:moveTo>
                      <a:cubicBezTo>
                        <a:pt x="368" y="263"/>
                        <a:pt x="367" y="264"/>
                        <a:pt x="367" y="265"/>
                      </a:cubicBezTo>
                      <a:cubicBezTo>
                        <a:pt x="368" y="266"/>
                        <a:pt x="371" y="262"/>
                        <a:pt x="370" y="262"/>
                      </a:cubicBezTo>
                      <a:cubicBezTo>
                        <a:pt x="370" y="261"/>
                        <a:pt x="369" y="262"/>
                        <a:pt x="369" y="262"/>
                      </a:cubicBezTo>
                      <a:close/>
                      <a:moveTo>
                        <a:pt x="383" y="247"/>
                      </a:moveTo>
                      <a:cubicBezTo>
                        <a:pt x="383" y="246"/>
                        <a:pt x="379" y="246"/>
                        <a:pt x="380" y="247"/>
                      </a:cubicBezTo>
                      <a:cubicBezTo>
                        <a:pt x="381" y="247"/>
                        <a:pt x="382" y="247"/>
                        <a:pt x="383" y="247"/>
                      </a:cubicBezTo>
                      <a:close/>
                      <a:moveTo>
                        <a:pt x="380" y="247"/>
                      </a:moveTo>
                      <a:cubicBezTo>
                        <a:pt x="380" y="247"/>
                        <a:pt x="381" y="247"/>
                        <a:pt x="380" y="247"/>
                      </a:cubicBezTo>
                      <a:close/>
                      <a:moveTo>
                        <a:pt x="273" y="204"/>
                      </a:moveTo>
                      <a:cubicBezTo>
                        <a:pt x="273" y="205"/>
                        <a:pt x="273" y="209"/>
                        <a:pt x="273" y="210"/>
                      </a:cubicBezTo>
                      <a:cubicBezTo>
                        <a:pt x="273" y="210"/>
                        <a:pt x="273" y="206"/>
                        <a:pt x="273" y="204"/>
                      </a:cubicBezTo>
                      <a:cubicBezTo>
                        <a:pt x="273" y="205"/>
                        <a:pt x="274" y="204"/>
                        <a:pt x="273" y="204"/>
                      </a:cubicBezTo>
                      <a:close/>
                      <a:moveTo>
                        <a:pt x="356" y="264"/>
                      </a:moveTo>
                      <a:cubicBezTo>
                        <a:pt x="356" y="264"/>
                        <a:pt x="358" y="264"/>
                        <a:pt x="358" y="263"/>
                      </a:cubicBezTo>
                      <a:cubicBezTo>
                        <a:pt x="357" y="262"/>
                        <a:pt x="355" y="264"/>
                        <a:pt x="356" y="264"/>
                      </a:cubicBezTo>
                      <a:cubicBezTo>
                        <a:pt x="356" y="264"/>
                        <a:pt x="355" y="264"/>
                        <a:pt x="356" y="264"/>
                      </a:cubicBezTo>
                      <a:close/>
                      <a:moveTo>
                        <a:pt x="293" y="250"/>
                      </a:moveTo>
                      <a:cubicBezTo>
                        <a:pt x="293" y="249"/>
                        <a:pt x="293" y="248"/>
                        <a:pt x="292" y="249"/>
                      </a:cubicBezTo>
                      <a:cubicBezTo>
                        <a:pt x="292" y="250"/>
                        <a:pt x="293" y="250"/>
                        <a:pt x="293" y="251"/>
                      </a:cubicBezTo>
                      <a:cubicBezTo>
                        <a:pt x="294" y="251"/>
                        <a:pt x="294" y="250"/>
                        <a:pt x="293" y="250"/>
                      </a:cubicBezTo>
                      <a:close/>
                      <a:moveTo>
                        <a:pt x="373" y="258"/>
                      </a:moveTo>
                      <a:cubicBezTo>
                        <a:pt x="373" y="258"/>
                        <a:pt x="374" y="257"/>
                        <a:pt x="374" y="256"/>
                      </a:cubicBezTo>
                      <a:cubicBezTo>
                        <a:pt x="373" y="256"/>
                        <a:pt x="371" y="260"/>
                        <a:pt x="373" y="258"/>
                      </a:cubicBezTo>
                      <a:close/>
                      <a:moveTo>
                        <a:pt x="381" y="245"/>
                      </a:moveTo>
                      <a:cubicBezTo>
                        <a:pt x="383" y="246"/>
                        <a:pt x="381" y="244"/>
                        <a:pt x="380" y="243"/>
                      </a:cubicBezTo>
                      <a:cubicBezTo>
                        <a:pt x="380" y="244"/>
                        <a:pt x="380" y="245"/>
                        <a:pt x="381" y="245"/>
                      </a:cubicBezTo>
                      <a:close/>
                      <a:moveTo>
                        <a:pt x="351" y="169"/>
                      </a:moveTo>
                      <a:cubicBezTo>
                        <a:pt x="352" y="169"/>
                        <a:pt x="353" y="168"/>
                        <a:pt x="353" y="167"/>
                      </a:cubicBezTo>
                      <a:cubicBezTo>
                        <a:pt x="351" y="167"/>
                        <a:pt x="351" y="168"/>
                        <a:pt x="351" y="169"/>
                      </a:cubicBezTo>
                      <a:close/>
                      <a:moveTo>
                        <a:pt x="417" y="248"/>
                      </a:moveTo>
                      <a:cubicBezTo>
                        <a:pt x="416" y="248"/>
                        <a:pt x="415" y="249"/>
                        <a:pt x="416" y="249"/>
                      </a:cubicBezTo>
                      <a:cubicBezTo>
                        <a:pt x="417" y="249"/>
                        <a:pt x="418" y="249"/>
                        <a:pt x="417" y="248"/>
                      </a:cubicBezTo>
                      <a:close/>
                      <a:moveTo>
                        <a:pt x="289" y="242"/>
                      </a:moveTo>
                      <a:cubicBezTo>
                        <a:pt x="288" y="240"/>
                        <a:pt x="288" y="243"/>
                        <a:pt x="288" y="243"/>
                      </a:cubicBezTo>
                      <a:cubicBezTo>
                        <a:pt x="289" y="244"/>
                        <a:pt x="289" y="243"/>
                        <a:pt x="289" y="242"/>
                      </a:cubicBezTo>
                      <a:close/>
                      <a:moveTo>
                        <a:pt x="363" y="234"/>
                      </a:moveTo>
                      <a:cubicBezTo>
                        <a:pt x="363" y="234"/>
                        <a:pt x="362" y="234"/>
                        <a:pt x="363" y="234"/>
                      </a:cubicBezTo>
                      <a:cubicBezTo>
                        <a:pt x="362" y="235"/>
                        <a:pt x="362" y="235"/>
                        <a:pt x="362" y="236"/>
                      </a:cubicBezTo>
                      <a:cubicBezTo>
                        <a:pt x="362" y="236"/>
                        <a:pt x="364" y="235"/>
                        <a:pt x="363" y="234"/>
                      </a:cubicBezTo>
                      <a:close/>
                      <a:moveTo>
                        <a:pt x="339" y="208"/>
                      </a:moveTo>
                      <a:cubicBezTo>
                        <a:pt x="339" y="208"/>
                        <a:pt x="340" y="209"/>
                        <a:pt x="340" y="209"/>
                      </a:cubicBezTo>
                      <a:cubicBezTo>
                        <a:pt x="340" y="208"/>
                        <a:pt x="340" y="208"/>
                        <a:pt x="341" y="208"/>
                      </a:cubicBezTo>
                      <a:cubicBezTo>
                        <a:pt x="341" y="207"/>
                        <a:pt x="340" y="207"/>
                        <a:pt x="339" y="208"/>
                      </a:cubicBezTo>
                      <a:cubicBezTo>
                        <a:pt x="339" y="207"/>
                        <a:pt x="339" y="207"/>
                        <a:pt x="339" y="208"/>
                      </a:cubicBezTo>
                      <a:close/>
                      <a:moveTo>
                        <a:pt x="313" y="230"/>
                      </a:moveTo>
                      <a:cubicBezTo>
                        <a:pt x="312" y="229"/>
                        <a:pt x="312" y="230"/>
                        <a:pt x="312" y="231"/>
                      </a:cubicBezTo>
                      <a:cubicBezTo>
                        <a:pt x="313" y="231"/>
                        <a:pt x="313" y="231"/>
                        <a:pt x="313" y="230"/>
                      </a:cubicBezTo>
                      <a:close/>
                      <a:moveTo>
                        <a:pt x="366" y="247"/>
                      </a:moveTo>
                      <a:cubicBezTo>
                        <a:pt x="366" y="246"/>
                        <a:pt x="366" y="247"/>
                        <a:pt x="366" y="247"/>
                      </a:cubicBezTo>
                      <a:cubicBezTo>
                        <a:pt x="366" y="247"/>
                        <a:pt x="366" y="247"/>
                        <a:pt x="366" y="247"/>
                      </a:cubicBezTo>
                      <a:cubicBezTo>
                        <a:pt x="366" y="248"/>
                        <a:pt x="366" y="249"/>
                        <a:pt x="368" y="247"/>
                      </a:cubicBezTo>
                      <a:cubicBezTo>
                        <a:pt x="368" y="246"/>
                        <a:pt x="367" y="246"/>
                        <a:pt x="366" y="247"/>
                      </a:cubicBezTo>
                      <a:close/>
                      <a:moveTo>
                        <a:pt x="283" y="234"/>
                      </a:moveTo>
                      <a:cubicBezTo>
                        <a:pt x="283" y="234"/>
                        <a:pt x="283" y="234"/>
                        <a:pt x="283" y="234"/>
                      </a:cubicBezTo>
                      <a:cubicBezTo>
                        <a:pt x="283" y="234"/>
                        <a:pt x="281" y="233"/>
                        <a:pt x="281" y="234"/>
                      </a:cubicBezTo>
                      <a:cubicBezTo>
                        <a:pt x="281" y="236"/>
                        <a:pt x="285" y="235"/>
                        <a:pt x="283" y="234"/>
                      </a:cubicBezTo>
                      <a:close/>
                      <a:moveTo>
                        <a:pt x="343" y="149"/>
                      </a:moveTo>
                      <a:cubicBezTo>
                        <a:pt x="341" y="149"/>
                        <a:pt x="341" y="149"/>
                        <a:pt x="341" y="150"/>
                      </a:cubicBezTo>
                      <a:cubicBezTo>
                        <a:pt x="343" y="149"/>
                        <a:pt x="343" y="151"/>
                        <a:pt x="343" y="149"/>
                      </a:cubicBezTo>
                      <a:close/>
                      <a:moveTo>
                        <a:pt x="348" y="271"/>
                      </a:moveTo>
                      <a:cubicBezTo>
                        <a:pt x="348" y="272"/>
                        <a:pt x="347" y="271"/>
                        <a:pt x="347" y="272"/>
                      </a:cubicBezTo>
                      <a:cubicBezTo>
                        <a:pt x="348" y="273"/>
                        <a:pt x="350" y="271"/>
                        <a:pt x="348" y="271"/>
                      </a:cubicBezTo>
                      <a:close/>
                      <a:moveTo>
                        <a:pt x="344" y="173"/>
                      </a:moveTo>
                      <a:cubicBezTo>
                        <a:pt x="344" y="173"/>
                        <a:pt x="344" y="173"/>
                        <a:pt x="344" y="173"/>
                      </a:cubicBezTo>
                      <a:close/>
                      <a:moveTo>
                        <a:pt x="345" y="174"/>
                      </a:moveTo>
                      <a:cubicBezTo>
                        <a:pt x="346" y="172"/>
                        <a:pt x="344" y="173"/>
                        <a:pt x="344" y="173"/>
                      </a:cubicBezTo>
                      <a:cubicBezTo>
                        <a:pt x="343" y="174"/>
                        <a:pt x="344" y="174"/>
                        <a:pt x="345" y="174"/>
                      </a:cubicBezTo>
                      <a:close/>
                      <a:moveTo>
                        <a:pt x="34" y="84"/>
                      </a:moveTo>
                      <a:cubicBezTo>
                        <a:pt x="35" y="83"/>
                        <a:pt x="37" y="80"/>
                        <a:pt x="37" y="80"/>
                      </a:cubicBezTo>
                      <a:cubicBezTo>
                        <a:pt x="35" y="78"/>
                        <a:pt x="34" y="84"/>
                        <a:pt x="34" y="84"/>
                      </a:cubicBezTo>
                      <a:close/>
                      <a:moveTo>
                        <a:pt x="347" y="223"/>
                      </a:moveTo>
                      <a:cubicBezTo>
                        <a:pt x="346" y="222"/>
                        <a:pt x="345" y="223"/>
                        <a:pt x="346" y="224"/>
                      </a:cubicBezTo>
                      <a:cubicBezTo>
                        <a:pt x="346" y="223"/>
                        <a:pt x="347" y="224"/>
                        <a:pt x="347" y="223"/>
                      </a:cubicBezTo>
                      <a:close/>
                      <a:moveTo>
                        <a:pt x="361" y="137"/>
                      </a:moveTo>
                      <a:cubicBezTo>
                        <a:pt x="361" y="137"/>
                        <a:pt x="361" y="137"/>
                        <a:pt x="361" y="137"/>
                      </a:cubicBezTo>
                      <a:cubicBezTo>
                        <a:pt x="360" y="138"/>
                        <a:pt x="360" y="139"/>
                        <a:pt x="361" y="139"/>
                      </a:cubicBezTo>
                      <a:cubicBezTo>
                        <a:pt x="361" y="138"/>
                        <a:pt x="362" y="137"/>
                        <a:pt x="361" y="137"/>
                      </a:cubicBezTo>
                      <a:close/>
                      <a:moveTo>
                        <a:pt x="361" y="139"/>
                      </a:moveTo>
                      <a:cubicBezTo>
                        <a:pt x="361" y="139"/>
                        <a:pt x="361" y="139"/>
                        <a:pt x="361" y="139"/>
                      </a:cubicBezTo>
                      <a:cubicBezTo>
                        <a:pt x="361" y="139"/>
                        <a:pt x="361" y="139"/>
                        <a:pt x="361" y="139"/>
                      </a:cubicBezTo>
                      <a:close/>
                      <a:moveTo>
                        <a:pt x="422" y="274"/>
                      </a:moveTo>
                      <a:cubicBezTo>
                        <a:pt x="423" y="274"/>
                        <a:pt x="422" y="274"/>
                        <a:pt x="422" y="274"/>
                      </a:cubicBezTo>
                      <a:cubicBezTo>
                        <a:pt x="424" y="275"/>
                        <a:pt x="423" y="274"/>
                        <a:pt x="422" y="273"/>
                      </a:cubicBezTo>
                      <a:cubicBezTo>
                        <a:pt x="421" y="273"/>
                        <a:pt x="422" y="274"/>
                        <a:pt x="422" y="274"/>
                      </a:cubicBezTo>
                      <a:cubicBezTo>
                        <a:pt x="422" y="274"/>
                        <a:pt x="422" y="274"/>
                        <a:pt x="422" y="274"/>
                      </a:cubicBezTo>
                      <a:close/>
                      <a:moveTo>
                        <a:pt x="347" y="148"/>
                      </a:moveTo>
                      <a:cubicBezTo>
                        <a:pt x="347" y="148"/>
                        <a:pt x="347" y="148"/>
                        <a:pt x="347" y="148"/>
                      </a:cubicBezTo>
                      <a:cubicBezTo>
                        <a:pt x="347" y="145"/>
                        <a:pt x="346" y="149"/>
                        <a:pt x="347" y="148"/>
                      </a:cubicBezTo>
                      <a:close/>
                      <a:moveTo>
                        <a:pt x="292" y="247"/>
                      </a:moveTo>
                      <a:cubicBezTo>
                        <a:pt x="292" y="248"/>
                        <a:pt x="291" y="247"/>
                        <a:pt x="292" y="248"/>
                      </a:cubicBezTo>
                      <a:cubicBezTo>
                        <a:pt x="292" y="249"/>
                        <a:pt x="292" y="248"/>
                        <a:pt x="292" y="247"/>
                      </a:cubicBezTo>
                      <a:close/>
                      <a:moveTo>
                        <a:pt x="408" y="247"/>
                      </a:moveTo>
                      <a:cubicBezTo>
                        <a:pt x="408" y="247"/>
                        <a:pt x="408" y="247"/>
                        <a:pt x="408" y="247"/>
                      </a:cubicBezTo>
                      <a:cubicBezTo>
                        <a:pt x="407" y="248"/>
                        <a:pt x="409" y="248"/>
                        <a:pt x="408" y="247"/>
                      </a:cubicBezTo>
                      <a:close/>
                      <a:moveTo>
                        <a:pt x="386" y="288"/>
                      </a:moveTo>
                      <a:cubicBezTo>
                        <a:pt x="386" y="288"/>
                        <a:pt x="385" y="289"/>
                        <a:pt x="386" y="288"/>
                      </a:cubicBezTo>
                      <a:close/>
                      <a:moveTo>
                        <a:pt x="386" y="288"/>
                      </a:moveTo>
                      <a:cubicBezTo>
                        <a:pt x="386" y="288"/>
                        <a:pt x="386" y="288"/>
                        <a:pt x="386" y="288"/>
                      </a:cubicBezTo>
                      <a:close/>
                      <a:moveTo>
                        <a:pt x="341" y="227"/>
                      </a:moveTo>
                      <a:cubicBezTo>
                        <a:pt x="342" y="226"/>
                        <a:pt x="339" y="227"/>
                        <a:pt x="341" y="227"/>
                      </a:cubicBezTo>
                      <a:close/>
                      <a:moveTo>
                        <a:pt x="333" y="220"/>
                      </a:moveTo>
                      <a:cubicBezTo>
                        <a:pt x="333" y="220"/>
                        <a:pt x="333" y="220"/>
                        <a:pt x="333" y="220"/>
                      </a:cubicBezTo>
                      <a:cubicBezTo>
                        <a:pt x="335" y="220"/>
                        <a:pt x="332" y="219"/>
                        <a:pt x="333" y="220"/>
                      </a:cubicBezTo>
                      <a:close/>
                      <a:moveTo>
                        <a:pt x="353" y="163"/>
                      </a:moveTo>
                      <a:cubicBezTo>
                        <a:pt x="353" y="164"/>
                        <a:pt x="355" y="163"/>
                        <a:pt x="353" y="163"/>
                      </a:cubicBezTo>
                      <a:close/>
                      <a:moveTo>
                        <a:pt x="375" y="114"/>
                      </a:moveTo>
                      <a:cubicBezTo>
                        <a:pt x="375" y="114"/>
                        <a:pt x="375" y="114"/>
                        <a:pt x="375" y="114"/>
                      </a:cubicBezTo>
                      <a:cubicBezTo>
                        <a:pt x="374" y="116"/>
                        <a:pt x="375" y="115"/>
                        <a:pt x="376" y="115"/>
                      </a:cubicBezTo>
                      <a:cubicBezTo>
                        <a:pt x="376" y="114"/>
                        <a:pt x="375" y="114"/>
                        <a:pt x="375" y="114"/>
                      </a:cubicBezTo>
                      <a:close/>
                      <a:moveTo>
                        <a:pt x="356" y="232"/>
                      </a:moveTo>
                      <a:cubicBezTo>
                        <a:pt x="356" y="229"/>
                        <a:pt x="354" y="234"/>
                        <a:pt x="356" y="232"/>
                      </a:cubicBezTo>
                      <a:close/>
                      <a:moveTo>
                        <a:pt x="345" y="271"/>
                      </a:moveTo>
                      <a:cubicBezTo>
                        <a:pt x="343" y="272"/>
                        <a:pt x="347" y="271"/>
                        <a:pt x="345" y="271"/>
                      </a:cubicBezTo>
                      <a:close/>
                      <a:moveTo>
                        <a:pt x="377" y="221"/>
                      </a:moveTo>
                      <a:cubicBezTo>
                        <a:pt x="378" y="218"/>
                        <a:pt x="376" y="223"/>
                        <a:pt x="377" y="221"/>
                      </a:cubicBezTo>
                      <a:close/>
                      <a:moveTo>
                        <a:pt x="347" y="207"/>
                      </a:moveTo>
                      <a:cubicBezTo>
                        <a:pt x="347" y="204"/>
                        <a:pt x="345" y="209"/>
                        <a:pt x="347" y="207"/>
                      </a:cubicBezTo>
                      <a:close/>
                      <a:moveTo>
                        <a:pt x="356" y="214"/>
                      </a:moveTo>
                      <a:cubicBezTo>
                        <a:pt x="356" y="214"/>
                        <a:pt x="355" y="213"/>
                        <a:pt x="356" y="214"/>
                      </a:cubicBezTo>
                      <a:close/>
                      <a:moveTo>
                        <a:pt x="291" y="224"/>
                      </a:moveTo>
                      <a:cubicBezTo>
                        <a:pt x="291" y="225"/>
                        <a:pt x="292" y="223"/>
                        <a:pt x="291" y="223"/>
                      </a:cubicBezTo>
                      <a:cubicBezTo>
                        <a:pt x="291" y="223"/>
                        <a:pt x="291" y="223"/>
                        <a:pt x="291" y="224"/>
                      </a:cubicBezTo>
                      <a:close/>
                      <a:moveTo>
                        <a:pt x="365" y="264"/>
                      </a:moveTo>
                      <a:cubicBezTo>
                        <a:pt x="364" y="265"/>
                        <a:pt x="366" y="264"/>
                        <a:pt x="365" y="264"/>
                      </a:cubicBezTo>
                      <a:close/>
                      <a:moveTo>
                        <a:pt x="365" y="264"/>
                      </a:moveTo>
                      <a:cubicBezTo>
                        <a:pt x="365" y="264"/>
                        <a:pt x="365" y="264"/>
                        <a:pt x="365" y="264"/>
                      </a:cubicBezTo>
                      <a:close/>
                      <a:moveTo>
                        <a:pt x="343" y="260"/>
                      </a:moveTo>
                      <a:cubicBezTo>
                        <a:pt x="343" y="259"/>
                        <a:pt x="343" y="259"/>
                        <a:pt x="343" y="258"/>
                      </a:cubicBezTo>
                      <a:cubicBezTo>
                        <a:pt x="342" y="259"/>
                        <a:pt x="342" y="259"/>
                        <a:pt x="343" y="260"/>
                      </a:cubicBezTo>
                      <a:close/>
                      <a:moveTo>
                        <a:pt x="276" y="218"/>
                      </a:moveTo>
                      <a:cubicBezTo>
                        <a:pt x="274" y="218"/>
                        <a:pt x="276" y="221"/>
                        <a:pt x="276" y="218"/>
                      </a:cubicBezTo>
                      <a:close/>
                      <a:moveTo>
                        <a:pt x="297" y="256"/>
                      </a:moveTo>
                      <a:cubicBezTo>
                        <a:pt x="296" y="256"/>
                        <a:pt x="299" y="258"/>
                        <a:pt x="297" y="256"/>
                      </a:cubicBezTo>
                      <a:close/>
                      <a:moveTo>
                        <a:pt x="364" y="241"/>
                      </a:moveTo>
                      <a:cubicBezTo>
                        <a:pt x="362" y="240"/>
                        <a:pt x="364" y="238"/>
                        <a:pt x="363" y="237"/>
                      </a:cubicBezTo>
                      <a:cubicBezTo>
                        <a:pt x="363" y="237"/>
                        <a:pt x="362" y="237"/>
                        <a:pt x="362" y="238"/>
                      </a:cubicBezTo>
                      <a:cubicBezTo>
                        <a:pt x="361" y="237"/>
                        <a:pt x="362" y="236"/>
                        <a:pt x="361" y="235"/>
                      </a:cubicBezTo>
                      <a:cubicBezTo>
                        <a:pt x="360" y="236"/>
                        <a:pt x="360" y="238"/>
                        <a:pt x="360" y="240"/>
                      </a:cubicBezTo>
                      <a:cubicBezTo>
                        <a:pt x="361" y="241"/>
                        <a:pt x="360" y="244"/>
                        <a:pt x="360" y="244"/>
                      </a:cubicBezTo>
                      <a:cubicBezTo>
                        <a:pt x="360" y="245"/>
                        <a:pt x="362" y="244"/>
                        <a:pt x="362" y="244"/>
                      </a:cubicBezTo>
                      <a:cubicBezTo>
                        <a:pt x="362" y="240"/>
                        <a:pt x="363" y="243"/>
                        <a:pt x="364" y="241"/>
                      </a:cubicBezTo>
                      <a:close/>
                      <a:moveTo>
                        <a:pt x="213" y="9"/>
                      </a:moveTo>
                      <a:cubicBezTo>
                        <a:pt x="213" y="9"/>
                        <a:pt x="213" y="9"/>
                        <a:pt x="213" y="10"/>
                      </a:cubicBezTo>
                      <a:cubicBezTo>
                        <a:pt x="213" y="9"/>
                        <a:pt x="213" y="9"/>
                        <a:pt x="213" y="9"/>
                      </a:cubicBezTo>
                      <a:close/>
                      <a:moveTo>
                        <a:pt x="358" y="229"/>
                      </a:moveTo>
                      <a:cubicBezTo>
                        <a:pt x="358" y="229"/>
                        <a:pt x="358" y="229"/>
                        <a:pt x="358" y="229"/>
                      </a:cubicBezTo>
                      <a:cubicBezTo>
                        <a:pt x="359" y="232"/>
                        <a:pt x="358" y="228"/>
                        <a:pt x="358" y="229"/>
                      </a:cubicBezTo>
                      <a:close/>
                      <a:moveTo>
                        <a:pt x="346" y="243"/>
                      </a:moveTo>
                      <a:cubicBezTo>
                        <a:pt x="346" y="243"/>
                        <a:pt x="346" y="242"/>
                        <a:pt x="346" y="243"/>
                      </a:cubicBezTo>
                      <a:close/>
                      <a:moveTo>
                        <a:pt x="346" y="243"/>
                      </a:moveTo>
                      <a:cubicBezTo>
                        <a:pt x="347" y="242"/>
                        <a:pt x="346" y="242"/>
                        <a:pt x="346" y="243"/>
                      </a:cubicBezTo>
                      <a:close/>
                      <a:moveTo>
                        <a:pt x="272" y="211"/>
                      </a:moveTo>
                      <a:cubicBezTo>
                        <a:pt x="272" y="211"/>
                        <a:pt x="272" y="211"/>
                        <a:pt x="272" y="211"/>
                      </a:cubicBezTo>
                      <a:cubicBezTo>
                        <a:pt x="272" y="211"/>
                        <a:pt x="272" y="211"/>
                        <a:pt x="272" y="211"/>
                      </a:cubicBezTo>
                      <a:close/>
                      <a:moveTo>
                        <a:pt x="272" y="211"/>
                      </a:moveTo>
                      <a:cubicBezTo>
                        <a:pt x="273" y="213"/>
                        <a:pt x="273" y="211"/>
                        <a:pt x="272" y="211"/>
                      </a:cubicBezTo>
                      <a:close/>
                      <a:moveTo>
                        <a:pt x="424" y="274"/>
                      </a:moveTo>
                      <a:cubicBezTo>
                        <a:pt x="424" y="271"/>
                        <a:pt x="422" y="275"/>
                        <a:pt x="424" y="274"/>
                      </a:cubicBezTo>
                      <a:close/>
                      <a:moveTo>
                        <a:pt x="341" y="187"/>
                      </a:moveTo>
                      <a:cubicBezTo>
                        <a:pt x="341" y="187"/>
                        <a:pt x="340" y="188"/>
                        <a:pt x="341" y="187"/>
                      </a:cubicBezTo>
                      <a:close/>
                      <a:moveTo>
                        <a:pt x="421" y="271"/>
                      </a:moveTo>
                      <a:cubicBezTo>
                        <a:pt x="421" y="270"/>
                        <a:pt x="420" y="273"/>
                        <a:pt x="421" y="271"/>
                      </a:cubicBezTo>
                      <a:close/>
                      <a:moveTo>
                        <a:pt x="314" y="246"/>
                      </a:moveTo>
                      <a:cubicBezTo>
                        <a:pt x="313" y="247"/>
                        <a:pt x="314" y="245"/>
                        <a:pt x="314" y="246"/>
                      </a:cubicBezTo>
                      <a:close/>
                      <a:moveTo>
                        <a:pt x="410" y="257"/>
                      </a:moveTo>
                      <a:cubicBezTo>
                        <a:pt x="411" y="259"/>
                        <a:pt x="410" y="256"/>
                        <a:pt x="410" y="257"/>
                      </a:cubicBezTo>
                      <a:close/>
                      <a:moveTo>
                        <a:pt x="417" y="265"/>
                      </a:moveTo>
                      <a:cubicBezTo>
                        <a:pt x="415" y="267"/>
                        <a:pt x="420" y="265"/>
                        <a:pt x="417" y="265"/>
                      </a:cubicBezTo>
                      <a:close/>
                      <a:moveTo>
                        <a:pt x="75" y="56"/>
                      </a:moveTo>
                      <a:cubicBezTo>
                        <a:pt x="75" y="57"/>
                        <a:pt x="77" y="55"/>
                        <a:pt x="75" y="56"/>
                      </a:cubicBezTo>
                      <a:close/>
                      <a:moveTo>
                        <a:pt x="292" y="215"/>
                      </a:moveTo>
                      <a:cubicBezTo>
                        <a:pt x="291" y="213"/>
                        <a:pt x="291" y="215"/>
                        <a:pt x="292" y="215"/>
                      </a:cubicBezTo>
                      <a:close/>
                      <a:moveTo>
                        <a:pt x="291" y="215"/>
                      </a:moveTo>
                      <a:cubicBezTo>
                        <a:pt x="291" y="215"/>
                        <a:pt x="291" y="215"/>
                        <a:pt x="291" y="215"/>
                      </a:cubicBezTo>
                      <a:close/>
                      <a:moveTo>
                        <a:pt x="276" y="222"/>
                      </a:moveTo>
                      <a:cubicBezTo>
                        <a:pt x="276" y="223"/>
                        <a:pt x="277" y="223"/>
                        <a:pt x="276" y="222"/>
                      </a:cubicBezTo>
                      <a:close/>
                      <a:moveTo>
                        <a:pt x="344" y="225"/>
                      </a:moveTo>
                      <a:cubicBezTo>
                        <a:pt x="346" y="226"/>
                        <a:pt x="344" y="223"/>
                        <a:pt x="344" y="225"/>
                      </a:cubicBezTo>
                      <a:close/>
                      <a:moveTo>
                        <a:pt x="286" y="235"/>
                      </a:moveTo>
                      <a:cubicBezTo>
                        <a:pt x="284" y="237"/>
                        <a:pt x="286" y="236"/>
                        <a:pt x="286" y="235"/>
                      </a:cubicBezTo>
                      <a:close/>
                      <a:moveTo>
                        <a:pt x="286" y="236"/>
                      </a:moveTo>
                      <a:cubicBezTo>
                        <a:pt x="286" y="236"/>
                        <a:pt x="286" y="235"/>
                        <a:pt x="286" y="235"/>
                      </a:cubicBezTo>
                      <a:cubicBezTo>
                        <a:pt x="286" y="236"/>
                        <a:pt x="286" y="236"/>
                        <a:pt x="286" y="236"/>
                      </a:cubicBezTo>
                      <a:close/>
                      <a:moveTo>
                        <a:pt x="361" y="264"/>
                      </a:moveTo>
                      <a:cubicBezTo>
                        <a:pt x="359" y="264"/>
                        <a:pt x="362" y="265"/>
                        <a:pt x="361" y="264"/>
                      </a:cubicBezTo>
                      <a:close/>
                      <a:moveTo>
                        <a:pt x="422" y="250"/>
                      </a:moveTo>
                      <a:cubicBezTo>
                        <a:pt x="421" y="251"/>
                        <a:pt x="424" y="250"/>
                        <a:pt x="422" y="250"/>
                      </a:cubicBezTo>
                      <a:close/>
                      <a:moveTo>
                        <a:pt x="334" y="221"/>
                      </a:moveTo>
                      <a:cubicBezTo>
                        <a:pt x="334" y="222"/>
                        <a:pt x="335" y="221"/>
                        <a:pt x="334" y="221"/>
                      </a:cubicBezTo>
                      <a:close/>
                      <a:moveTo>
                        <a:pt x="408" y="257"/>
                      </a:moveTo>
                      <a:cubicBezTo>
                        <a:pt x="409" y="256"/>
                        <a:pt x="407" y="256"/>
                        <a:pt x="408" y="257"/>
                      </a:cubicBezTo>
                      <a:close/>
                      <a:moveTo>
                        <a:pt x="378" y="244"/>
                      </a:moveTo>
                      <a:cubicBezTo>
                        <a:pt x="378" y="246"/>
                        <a:pt x="379" y="244"/>
                        <a:pt x="378" y="244"/>
                      </a:cubicBezTo>
                      <a:close/>
                      <a:moveTo>
                        <a:pt x="173" y="208"/>
                      </a:moveTo>
                      <a:cubicBezTo>
                        <a:pt x="174" y="208"/>
                        <a:pt x="174" y="207"/>
                        <a:pt x="173" y="208"/>
                      </a:cubicBezTo>
                      <a:close/>
                      <a:moveTo>
                        <a:pt x="415" y="245"/>
                      </a:moveTo>
                      <a:cubicBezTo>
                        <a:pt x="414" y="245"/>
                        <a:pt x="415" y="247"/>
                        <a:pt x="415" y="245"/>
                      </a:cubicBezTo>
                      <a:close/>
                      <a:moveTo>
                        <a:pt x="342" y="189"/>
                      </a:moveTo>
                      <a:cubicBezTo>
                        <a:pt x="342" y="189"/>
                        <a:pt x="342" y="189"/>
                        <a:pt x="342" y="189"/>
                      </a:cubicBezTo>
                      <a:cubicBezTo>
                        <a:pt x="343" y="188"/>
                        <a:pt x="342" y="188"/>
                        <a:pt x="342" y="189"/>
                      </a:cubicBezTo>
                      <a:close/>
                      <a:moveTo>
                        <a:pt x="308" y="233"/>
                      </a:moveTo>
                      <a:cubicBezTo>
                        <a:pt x="308" y="233"/>
                        <a:pt x="308" y="233"/>
                        <a:pt x="308" y="233"/>
                      </a:cubicBezTo>
                      <a:cubicBezTo>
                        <a:pt x="308" y="233"/>
                        <a:pt x="308" y="233"/>
                        <a:pt x="308" y="233"/>
                      </a:cubicBezTo>
                      <a:cubicBezTo>
                        <a:pt x="308" y="231"/>
                        <a:pt x="307" y="233"/>
                        <a:pt x="308" y="233"/>
                      </a:cubicBezTo>
                      <a:close/>
                      <a:moveTo>
                        <a:pt x="306" y="234"/>
                      </a:moveTo>
                      <a:cubicBezTo>
                        <a:pt x="307" y="233"/>
                        <a:pt x="306" y="233"/>
                        <a:pt x="306" y="234"/>
                      </a:cubicBezTo>
                      <a:close/>
                      <a:moveTo>
                        <a:pt x="314" y="234"/>
                      </a:moveTo>
                      <a:cubicBezTo>
                        <a:pt x="313" y="235"/>
                        <a:pt x="314" y="232"/>
                        <a:pt x="314" y="234"/>
                      </a:cubicBezTo>
                      <a:close/>
                      <a:moveTo>
                        <a:pt x="302" y="234"/>
                      </a:moveTo>
                      <a:cubicBezTo>
                        <a:pt x="302" y="234"/>
                        <a:pt x="302" y="233"/>
                        <a:pt x="302" y="234"/>
                      </a:cubicBezTo>
                      <a:close/>
                      <a:moveTo>
                        <a:pt x="362" y="261"/>
                      </a:moveTo>
                      <a:cubicBezTo>
                        <a:pt x="362" y="263"/>
                        <a:pt x="363" y="261"/>
                        <a:pt x="362" y="261"/>
                      </a:cubicBezTo>
                      <a:close/>
                      <a:moveTo>
                        <a:pt x="323" y="258"/>
                      </a:moveTo>
                      <a:cubicBezTo>
                        <a:pt x="323" y="258"/>
                        <a:pt x="323" y="258"/>
                        <a:pt x="323" y="258"/>
                      </a:cubicBezTo>
                      <a:cubicBezTo>
                        <a:pt x="323" y="258"/>
                        <a:pt x="323" y="258"/>
                        <a:pt x="323" y="258"/>
                      </a:cubicBezTo>
                      <a:close/>
                      <a:moveTo>
                        <a:pt x="359" y="263"/>
                      </a:moveTo>
                      <a:cubicBezTo>
                        <a:pt x="359" y="264"/>
                        <a:pt x="360" y="263"/>
                        <a:pt x="359" y="263"/>
                      </a:cubicBezTo>
                      <a:close/>
                      <a:moveTo>
                        <a:pt x="379" y="246"/>
                      </a:moveTo>
                      <a:cubicBezTo>
                        <a:pt x="379" y="246"/>
                        <a:pt x="379" y="246"/>
                        <a:pt x="380" y="246"/>
                      </a:cubicBezTo>
                      <a:cubicBezTo>
                        <a:pt x="379" y="246"/>
                        <a:pt x="379" y="246"/>
                        <a:pt x="379" y="246"/>
                      </a:cubicBezTo>
                      <a:close/>
                      <a:moveTo>
                        <a:pt x="350" y="215"/>
                      </a:moveTo>
                      <a:cubicBezTo>
                        <a:pt x="350" y="215"/>
                        <a:pt x="350" y="215"/>
                        <a:pt x="350" y="215"/>
                      </a:cubicBezTo>
                      <a:cubicBezTo>
                        <a:pt x="352" y="215"/>
                        <a:pt x="352" y="214"/>
                        <a:pt x="351" y="213"/>
                      </a:cubicBezTo>
                      <a:cubicBezTo>
                        <a:pt x="351" y="213"/>
                        <a:pt x="350" y="214"/>
                        <a:pt x="350" y="215"/>
                      </a:cubicBezTo>
                      <a:close/>
                      <a:moveTo>
                        <a:pt x="39" y="91"/>
                      </a:moveTo>
                      <a:cubicBezTo>
                        <a:pt x="39" y="91"/>
                        <a:pt x="39" y="91"/>
                        <a:pt x="40" y="91"/>
                      </a:cubicBezTo>
                      <a:cubicBezTo>
                        <a:pt x="39" y="91"/>
                        <a:pt x="39" y="91"/>
                        <a:pt x="39" y="91"/>
                      </a:cubicBezTo>
                      <a:close/>
                      <a:moveTo>
                        <a:pt x="39" y="91"/>
                      </a:moveTo>
                      <a:cubicBezTo>
                        <a:pt x="39" y="91"/>
                        <a:pt x="39" y="91"/>
                        <a:pt x="39" y="91"/>
                      </a:cubicBezTo>
                      <a:close/>
                      <a:moveTo>
                        <a:pt x="346" y="257"/>
                      </a:moveTo>
                      <a:cubicBezTo>
                        <a:pt x="346" y="256"/>
                        <a:pt x="346" y="256"/>
                        <a:pt x="346" y="257"/>
                      </a:cubicBezTo>
                      <a:close/>
                      <a:moveTo>
                        <a:pt x="5" y="210"/>
                      </a:moveTo>
                      <a:cubicBezTo>
                        <a:pt x="4" y="211"/>
                        <a:pt x="7" y="210"/>
                        <a:pt x="5" y="210"/>
                      </a:cubicBezTo>
                      <a:close/>
                      <a:moveTo>
                        <a:pt x="67" y="231"/>
                      </a:moveTo>
                      <a:cubicBezTo>
                        <a:pt x="65" y="231"/>
                        <a:pt x="67" y="233"/>
                        <a:pt x="67" y="233"/>
                      </a:cubicBezTo>
                      <a:cubicBezTo>
                        <a:pt x="67" y="232"/>
                        <a:pt x="67" y="232"/>
                        <a:pt x="67" y="231"/>
                      </a:cubicBezTo>
                      <a:close/>
                      <a:moveTo>
                        <a:pt x="354" y="158"/>
                      </a:moveTo>
                      <a:cubicBezTo>
                        <a:pt x="354" y="158"/>
                        <a:pt x="354" y="158"/>
                        <a:pt x="354" y="158"/>
                      </a:cubicBezTo>
                      <a:cubicBezTo>
                        <a:pt x="354" y="155"/>
                        <a:pt x="354" y="158"/>
                        <a:pt x="354" y="158"/>
                      </a:cubicBezTo>
                      <a:close/>
                      <a:moveTo>
                        <a:pt x="349" y="202"/>
                      </a:moveTo>
                      <a:cubicBezTo>
                        <a:pt x="349" y="203"/>
                        <a:pt x="349" y="203"/>
                        <a:pt x="350" y="204"/>
                      </a:cubicBezTo>
                      <a:cubicBezTo>
                        <a:pt x="350" y="203"/>
                        <a:pt x="350" y="202"/>
                        <a:pt x="349" y="202"/>
                      </a:cubicBezTo>
                      <a:close/>
                      <a:moveTo>
                        <a:pt x="188" y="184"/>
                      </a:moveTo>
                      <a:cubicBezTo>
                        <a:pt x="188" y="185"/>
                        <a:pt x="188" y="185"/>
                        <a:pt x="188" y="185"/>
                      </a:cubicBezTo>
                      <a:cubicBezTo>
                        <a:pt x="188" y="185"/>
                        <a:pt x="188" y="185"/>
                        <a:pt x="188" y="184"/>
                      </a:cubicBezTo>
                      <a:close/>
                      <a:moveTo>
                        <a:pt x="345" y="206"/>
                      </a:moveTo>
                      <a:cubicBezTo>
                        <a:pt x="344" y="207"/>
                        <a:pt x="344" y="208"/>
                        <a:pt x="345" y="208"/>
                      </a:cubicBezTo>
                      <a:cubicBezTo>
                        <a:pt x="345" y="207"/>
                        <a:pt x="345" y="207"/>
                        <a:pt x="345" y="206"/>
                      </a:cubicBezTo>
                      <a:cubicBezTo>
                        <a:pt x="345" y="206"/>
                        <a:pt x="345" y="206"/>
                        <a:pt x="345" y="206"/>
                      </a:cubicBezTo>
                      <a:close/>
                      <a:moveTo>
                        <a:pt x="330" y="261"/>
                      </a:moveTo>
                      <a:cubicBezTo>
                        <a:pt x="330" y="261"/>
                        <a:pt x="329" y="261"/>
                        <a:pt x="329" y="261"/>
                      </a:cubicBezTo>
                      <a:cubicBezTo>
                        <a:pt x="329" y="261"/>
                        <a:pt x="330" y="261"/>
                        <a:pt x="330" y="261"/>
                      </a:cubicBezTo>
                      <a:close/>
                      <a:moveTo>
                        <a:pt x="421" y="267"/>
                      </a:moveTo>
                      <a:cubicBezTo>
                        <a:pt x="423" y="269"/>
                        <a:pt x="420" y="265"/>
                        <a:pt x="421" y="267"/>
                      </a:cubicBezTo>
                      <a:close/>
                      <a:moveTo>
                        <a:pt x="365" y="242"/>
                      </a:moveTo>
                      <a:cubicBezTo>
                        <a:pt x="365" y="242"/>
                        <a:pt x="365" y="242"/>
                        <a:pt x="365" y="242"/>
                      </a:cubicBezTo>
                      <a:cubicBezTo>
                        <a:pt x="365" y="242"/>
                        <a:pt x="365" y="242"/>
                        <a:pt x="365" y="242"/>
                      </a:cubicBezTo>
                      <a:close/>
                      <a:moveTo>
                        <a:pt x="95" y="78"/>
                      </a:move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4" y="78"/>
                        <a:pt x="93" y="80"/>
                        <a:pt x="94" y="81"/>
                      </a:cubicBezTo>
                      <a:cubicBezTo>
                        <a:pt x="95" y="81"/>
                        <a:pt x="96" y="80"/>
                        <a:pt x="96" y="79"/>
                      </a:cubicBezTo>
                      <a:cubicBezTo>
                        <a:pt x="95" y="80"/>
                        <a:pt x="96" y="78"/>
                        <a:pt x="95" y="78"/>
                      </a:cubicBezTo>
                      <a:close/>
                      <a:moveTo>
                        <a:pt x="88" y="81"/>
                      </a:moveTo>
                      <a:cubicBezTo>
                        <a:pt x="86" y="82"/>
                        <a:pt x="86" y="82"/>
                        <a:pt x="86" y="84"/>
                      </a:cubicBezTo>
                      <a:cubicBezTo>
                        <a:pt x="88" y="83"/>
                        <a:pt x="88" y="82"/>
                        <a:pt x="88" y="81"/>
                      </a:cubicBezTo>
                      <a:close/>
                      <a:moveTo>
                        <a:pt x="90" y="75"/>
                      </a:moveTo>
                      <a:cubicBezTo>
                        <a:pt x="90" y="75"/>
                        <a:pt x="89" y="74"/>
                        <a:pt x="88" y="75"/>
                      </a:cubicBezTo>
                      <a:cubicBezTo>
                        <a:pt x="89" y="75"/>
                        <a:pt x="89" y="76"/>
                        <a:pt x="90" y="75"/>
                      </a:cubicBezTo>
                      <a:close/>
                      <a:moveTo>
                        <a:pt x="80" y="89"/>
                      </a:moveTo>
                      <a:cubicBezTo>
                        <a:pt x="78" y="89"/>
                        <a:pt x="81" y="89"/>
                        <a:pt x="80" y="89"/>
                      </a:cubicBezTo>
                      <a:close/>
                      <a:moveTo>
                        <a:pt x="144" y="198"/>
                      </a:moveTo>
                      <a:cubicBezTo>
                        <a:pt x="143" y="196"/>
                        <a:pt x="142" y="199"/>
                        <a:pt x="144" y="198"/>
                      </a:cubicBezTo>
                      <a:close/>
                      <a:moveTo>
                        <a:pt x="147" y="195"/>
                      </a:moveTo>
                      <a:cubicBezTo>
                        <a:pt x="147" y="194"/>
                        <a:pt x="148" y="196"/>
                        <a:pt x="147" y="195"/>
                      </a:cubicBezTo>
                      <a:close/>
                      <a:moveTo>
                        <a:pt x="66" y="131"/>
                      </a:moveTo>
                      <a:cubicBezTo>
                        <a:pt x="66" y="132"/>
                        <a:pt x="66" y="132"/>
                        <a:pt x="66" y="131"/>
                      </a:cubicBezTo>
                      <a:cubicBezTo>
                        <a:pt x="65" y="133"/>
                        <a:pt x="69" y="132"/>
                        <a:pt x="69" y="130"/>
                      </a:cubicBezTo>
                      <a:cubicBezTo>
                        <a:pt x="69" y="129"/>
                        <a:pt x="69" y="122"/>
                        <a:pt x="68" y="122"/>
                      </a:cubicBezTo>
                      <a:cubicBezTo>
                        <a:pt x="65" y="124"/>
                        <a:pt x="67" y="129"/>
                        <a:pt x="66" y="131"/>
                      </a:cubicBezTo>
                      <a:close/>
                      <a:moveTo>
                        <a:pt x="101" y="143"/>
                      </a:moveTo>
                      <a:cubicBezTo>
                        <a:pt x="102" y="143"/>
                        <a:pt x="102" y="143"/>
                        <a:pt x="103" y="143"/>
                      </a:cubicBezTo>
                      <a:cubicBezTo>
                        <a:pt x="103" y="143"/>
                        <a:pt x="103" y="143"/>
                        <a:pt x="103" y="143"/>
                      </a:cubicBezTo>
                      <a:cubicBezTo>
                        <a:pt x="105" y="144"/>
                        <a:pt x="106" y="144"/>
                        <a:pt x="108" y="143"/>
                      </a:cubicBezTo>
                      <a:cubicBezTo>
                        <a:pt x="107" y="143"/>
                        <a:pt x="101" y="141"/>
                        <a:pt x="101" y="143"/>
                      </a:cubicBezTo>
                      <a:close/>
                      <a:moveTo>
                        <a:pt x="103" y="143"/>
                      </a:moveTo>
                      <a:cubicBezTo>
                        <a:pt x="103" y="143"/>
                        <a:pt x="103" y="143"/>
                        <a:pt x="103" y="143"/>
                      </a:cubicBezTo>
                      <a:cubicBezTo>
                        <a:pt x="103" y="143"/>
                        <a:pt x="104" y="144"/>
                        <a:pt x="103" y="143"/>
                      </a:cubicBezTo>
                      <a:close/>
                      <a:moveTo>
                        <a:pt x="124" y="145"/>
                      </a:moveTo>
                      <a:cubicBezTo>
                        <a:pt x="125" y="144"/>
                        <a:pt x="126" y="144"/>
                        <a:pt x="126" y="142"/>
                      </a:cubicBezTo>
                      <a:cubicBezTo>
                        <a:pt x="124" y="142"/>
                        <a:pt x="123" y="143"/>
                        <a:pt x="122" y="144"/>
                      </a:cubicBezTo>
                      <a:cubicBezTo>
                        <a:pt x="122" y="144"/>
                        <a:pt x="123" y="144"/>
                        <a:pt x="124" y="145"/>
                      </a:cubicBezTo>
                      <a:close/>
                      <a:moveTo>
                        <a:pt x="124" y="145"/>
                      </a:moveTo>
                      <a:cubicBezTo>
                        <a:pt x="123" y="145"/>
                        <a:pt x="125" y="144"/>
                        <a:pt x="124" y="145"/>
                      </a:cubicBezTo>
                      <a:close/>
                      <a:moveTo>
                        <a:pt x="54" y="131"/>
                      </a:moveTo>
                      <a:cubicBezTo>
                        <a:pt x="54" y="132"/>
                        <a:pt x="54" y="131"/>
                        <a:pt x="54" y="131"/>
                      </a:cubicBezTo>
                      <a:close/>
                      <a:moveTo>
                        <a:pt x="52" y="131"/>
                      </a:moveTo>
                      <a:cubicBezTo>
                        <a:pt x="53" y="132"/>
                        <a:pt x="54" y="132"/>
                        <a:pt x="54" y="131"/>
                      </a:cubicBezTo>
                      <a:cubicBezTo>
                        <a:pt x="54" y="131"/>
                        <a:pt x="54" y="131"/>
                        <a:pt x="54" y="131"/>
                      </a:cubicBezTo>
                      <a:cubicBezTo>
                        <a:pt x="55" y="130"/>
                        <a:pt x="54" y="130"/>
                        <a:pt x="52" y="131"/>
                      </a:cubicBezTo>
                      <a:close/>
                      <a:moveTo>
                        <a:pt x="105" y="138"/>
                      </a:moveTo>
                      <a:cubicBezTo>
                        <a:pt x="105" y="138"/>
                        <a:pt x="105" y="138"/>
                        <a:pt x="105" y="138"/>
                      </a:cubicBezTo>
                      <a:cubicBezTo>
                        <a:pt x="104" y="138"/>
                        <a:pt x="107" y="138"/>
                        <a:pt x="105" y="138"/>
                      </a:cubicBezTo>
                      <a:close/>
                      <a:moveTo>
                        <a:pt x="56" y="130"/>
                      </a:moveTo>
                      <a:cubicBezTo>
                        <a:pt x="56" y="130"/>
                        <a:pt x="56" y="130"/>
                        <a:pt x="56" y="130"/>
                      </a:cubicBezTo>
                      <a:cubicBezTo>
                        <a:pt x="56" y="130"/>
                        <a:pt x="56" y="130"/>
                        <a:pt x="56" y="130"/>
                      </a:cubicBezTo>
                      <a:close/>
                      <a:moveTo>
                        <a:pt x="105" y="128"/>
                      </a:moveTo>
                      <a:cubicBezTo>
                        <a:pt x="104" y="129"/>
                        <a:pt x="106" y="129"/>
                        <a:pt x="105" y="128"/>
                      </a:cubicBezTo>
                      <a:close/>
                      <a:moveTo>
                        <a:pt x="104" y="130"/>
                      </a:moveTo>
                      <a:cubicBezTo>
                        <a:pt x="103" y="130"/>
                        <a:pt x="106" y="130"/>
                        <a:pt x="104" y="130"/>
                      </a:cubicBezTo>
                      <a:close/>
                      <a:moveTo>
                        <a:pt x="107" y="136"/>
                      </a:moveTo>
                      <a:cubicBezTo>
                        <a:pt x="107" y="136"/>
                        <a:pt x="106" y="137"/>
                        <a:pt x="107" y="136"/>
                      </a:cubicBezTo>
                      <a:close/>
                      <a:moveTo>
                        <a:pt x="110" y="142"/>
                      </a:moveTo>
                      <a:cubicBezTo>
                        <a:pt x="109" y="140"/>
                        <a:pt x="110" y="143"/>
                        <a:pt x="110" y="142"/>
                      </a:cubicBezTo>
                      <a:close/>
                      <a:moveTo>
                        <a:pt x="50" y="132"/>
                      </a:moveTo>
                      <a:cubicBezTo>
                        <a:pt x="50" y="132"/>
                        <a:pt x="50" y="132"/>
                        <a:pt x="50" y="132"/>
                      </a:cubicBezTo>
                      <a:cubicBezTo>
                        <a:pt x="50" y="132"/>
                        <a:pt x="50" y="133"/>
                        <a:pt x="50" y="132"/>
                      </a:cubicBezTo>
                      <a:close/>
                      <a:moveTo>
                        <a:pt x="103" y="133"/>
                      </a:moveTo>
                      <a:cubicBezTo>
                        <a:pt x="103" y="134"/>
                        <a:pt x="103" y="132"/>
                        <a:pt x="103" y="133"/>
                      </a:cubicBezTo>
                      <a:close/>
                      <a:moveTo>
                        <a:pt x="103" y="137"/>
                      </a:moveTo>
                      <a:cubicBezTo>
                        <a:pt x="103" y="138"/>
                        <a:pt x="103" y="136"/>
                        <a:pt x="103" y="137"/>
                      </a:cubicBezTo>
                      <a:close/>
                      <a:moveTo>
                        <a:pt x="80" y="141"/>
                      </a:move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80" y="141"/>
                        <a:pt x="79" y="140"/>
                        <a:pt x="80" y="141"/>
                      </a:cubicBezTo>
                      <a:close/>
                      <a:moveTo>
                        <a:pt x="103" y="139"/>
                      </a:moveTo>
                      <a:cubicBezTo>
                        <a:pt x="103" y="139"/>
                        <a:pt x="103" y="139"/>
                        <a:pt x="103" y="139"/>
                      </a:cubicBezTo>
                      <a:cubicBezTo>
                        <a:pt x="103" y="139"/>
                        <a:pt x="103" y="139"/>
                        <a:pt x="103" y="139"/>
                      </a:cubicBezTo>
                      <a:close/>
                      <a:moveTo>
                        <a:pt x="126" y="142"/>
                      </a:moveTo>
                      <a:cubicBezTo>
                        <a:pt x="126" y="142"/>
                        <a:pt x="126" y="142"/>
                        <a:pt x="126" y="142"/>
                      </a:cubicBezTo>
                      <a:close/>
                      <a:moveTo>
                        <a:pt x="331" y="92"/>
                      </a:moveTo>
                      <a:cubicBezTo>
                        <a:pt x="331" y="92"/>
                        <a:pt x="331" y="92"/>
                        <a:pt x="331" y="92"/>
                      </a:cubicBezTo>
                      <a:cubicBezTo>
                        <a:pt x="330" y="93"/>
                        <a:pt x="331" y="91"/>
                        <a:pt x="331" y="92"/>
                      </a:cubicBezTo>
                      <a:close/>
                      <a:moveTo>
                        <a:pt x="334" y="93"/>
                      </a:moveTo>
                      <a:cubicBezTo>
                        <a:pt x="334" y="92"/>
                        <a:pt x="334" y="92"/>
                        <a:pt x="332" y="92"/>
                      </a:cubicBezTo>
                      <a:cubicBezTo>
                        <a:pt x="332" y="93"/>
                        <a:pt x="332" y="93"/>
                        <a:pt x="334" y="93"/>
                      </a:cubicBezTo>
                      <a:close/>
                      <a:moveTo>
                        <a:pt x="347" y="123"/>
                      </a:moveTo>
                      <a:cubicBezTo>
                        <a:pt x="347" y="123"/>
                        <a:pt x="347" y="123"/>
                        <a:pt x="347" y="123"/>
                      </a:cubicBezTo>
                      <a:close/>
                      <a:moveTo>
                        <a:pt x="376" y="107"/>
                      </a:moveTo>
                      <a:cubicBezTo>
                        <a:pt x="374" y="109"/>
                        <a:pt x="378" y="107"/>
                        <a:pt x="376" y="107"/>
                      </a:cubicBezTo>
                      <a:close/>
                      <a:moveTo>
                        <a:pt x="376" y="104"/>
                      </a:moveTo>
                      <a:cubicBezTo>
                        <a:pt x="376" y="104"/>
                        <a:pt x="374" y="108"/>
                        <a:pt x="377" y="105"/>
                      </a:cubicBezTo>
                      <a:cubicBezTo>
                        <a:pt x="376" y="105"/>
                        <a:pt x="378" y="103"/>
                        <a:pt x="376" y="104"/>
                      </a:cubicBezTo>
                      <a:close/>
                      <a:moveTo>
                        <a:pt x="190" y="32"/>
                      </a:moveTo>
                      <a:cubicBezTo>
                        <a:pt x="190" y="32"/>
                        <a:pt x="190" y="32"/>
                        <a:pt x="190" y="32"/>
                      </a:cubicBezTo>
                      <a:close/>
                      <a:moveTo>
                        <a:pt x="372" y="80"/>
                      </a:moveTo>
                      <a:cubicBezTo>
                        <a:pt x="374" y="79"/>
                        <a:pt x="373" y="79"/>
                        <a:pt x="373" y="78"/>
                      </a:cubicBezTo>
                      <a:cubicBezTo>
                        <a:pt x="372" y="78"/>
                        <a:pt x="371" y="78"/>
                        <a:pt x="372" y="80"/>
                      </a:cubicBezTo>
                      <a:close/>
                      <a:moveTo>
                        <a:pt x="373" y="116"/>
                      </a:moveTo>
                      <a:cubicBezTo>
                        <a:pt x="372" y="117"/>
                        <a:pt x="373" y="119"/>
                        <a:pt x="373" y="118"/>
                      </a:cubicBezTo>
                      <a:cubicBezTo>
                        <a:pt x="374" y="117"/>
                        <a:pt x="374" y="116"/>
                        <a:pt x="373" y="116"/>
                      </a:cubicBezTo>
                      <a:close/>
                      <a:moveTo>
                        <a:pt x="373" y="118"/>
                      </a:moveTo>
                      <a:cubicBezTo>
                        <a:pt x="373" y="118"/>
                        <a:pt x="373" y="118"/>
                        <a:pt x="373" y="118"/>
                      </a:cubicBezTo>
                      <a:close/>
                      <a:moveTo>
                        <a:pt x="141" y="52"/>
                      </a:moveTo>
                      <a:cubicBezTo>
                        <a:pt x="132" y="48"/>
                        <a:pt x="143" y="56"/>
                        <a:pt x="141" y="52"/>
                      </a:cubicBezTo>
                      <a:close/>
                      <a:moveTo>
                        <a:pt x="162" y="24"/>
                      </a:moveTo>
                      <a:cubicBezTo>
                        <a:pt x="161" y="25"/>
                        <a:pt x="156" y="27"/>
                        <a:pt x="155" y="28"/>
                      </a:cubicBezTo>
                      <a:cubicBezTo>
                        <a:pt x="154" y="29"/>
                        <a:pt x="151" y="29"/>
                        <a:pt x="150" y="30"/>
                      </a:cubicBezTo>
                      <a:cubicBezTo>
                        <a:pt x="150" y="30"/>
                        <a:pt x="150" y="30"/>
                        <a:pt x="150" y="30"/>
                      </a:cubicBezTo>
                      <a:cubicBezTo>
                        <a:pt x="150" y="30"/>
                        <a:pt x="150" y="30"/>
                        <a:pt x="150" y="30"/>
                      </a:cubicBezTo>
                      <a:cubicBezTo>
                        <a:pt x="148" y="32"/>
                        <a:pt x="145" y="34"/>
                        <a:pt x="143" y="35"/>
                      </a:cubicBezTo>
                      <a:cubicBezTo>
                        <a:pt x="144" y="35"/>
                        <a:pt x="142" y="41"/>
                        <a:pt x="141" y="41"/>
                      </a:cubicBezTo>
                      <a:cubicBezTo>
                        <a:pt x="140" y="42"/>
                        <a:pt x="140" y="44"/>
                        <a:pt x="140" y="45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5"/>
                        <a:pt x="141" y="46"/>
                        <a:pt x="142" y="47"/>
                      </a:cubicBezTo>
                      <a:cubicBezTo>
                        <a:pt x="146" y="49"/>
                        <a:pt x="151" y="49"/>
                        <a:pt x="152" y="47"/>
                      </a:cubicBezTo>
                      <a:cubicBezTo>
                        <a:pt x="152" y="46"/>
                        <a:pt x="146" y="45"/>
                        <a:pt x="147" y="42"/>
                      </a:cubicBezTo>
                      <a:cubicBezTo>
                        <a:pt x="148" y="39"/>
                        <a:pt x="150" y="37"/>
                        <a:pt x="152" y="34"/>
                      </a:cubicBezTo>
                      <a:cubicBezTo>
                        <a:pt x="154" y="31"/>
                        <a:pt x="159" y="29"/>
                        <a:pt x="162" y="27"/>
                      </a:cubicBezTo>
                      <a:cubicBezTo>
                        <a:pt x="163" y="26"/>
                        <a:pt x="163" y="25"/>
                        <a:pt x="163" y="25"/>
                      </a:cubicBezTo>
                      <a:cubicBezTo>
                        <a:pt x="163" y="24"/>
                        <a:pt x="163" y="24"/>
                        <a:pt x="162" y="24"/>
                      </a:cubicBezTo>
                      <a:close/>
                      <a:moveTo>
                        <a:pt x="150" y="30"/>
                      </a:moveTo>
                      <a:cubicBezTo>
                        <a:pt x="150" y="30"/>
                        <a:pt x="150" y="30"/>
                        <a:pt x="150" y="30"/>
                      </a:cubicBezTo>
                      <a:cubicBezTo>
                        <a:pt x="150" y="30"/>
                        <a:pt x="150" y="30"/>
                        <a:pt x="150" y="30"/>
                      </a:cubicBezTo>
                      <a:cubicBezTo>
                        <a:pt x="150" y="30"/>
                        <a:pt x="150" y="30"/>
                        <a:pt x="150" y="30"/>
                      </a:cubicBezTo>
                      <a:close/>
                      <a:moveTo>
                        <a:pt x="370" y="123"/>
                      </a:moveTo>
                      <a:cubicBezTo>
                        <a:pt x="370" y="123"/>
                        <a:pt x="370" y="123"/>
                        <a:pt x="370" y="123"/>
                      </a:cubicBezTo>
                      <a:cubicBezTo>
                        <a:pt x="369" y="122"/>
                        <a:pt x="371" y="123"/>
                        <a:pt x="370" y="123"/>
                      </a:cubicBezTo>
                      <a:close/>
                      <a:moveTo>
                        <a:pt x="371" y="118"/>
                      </a:moveTo>
                      <a:cubicBezTo>
                        <a:pt x="371" y="119"/>
                        <a:pt x="367" y="119"/>
                        <a:pt x="369" y="121"/>
                      </a:cubicBezTo>
                      <a:cubicBezTo>
                        <a:pt x="370" y="120"/>
                        <a:pt x="371" y="119"/>
                        <a:pt x="371" y="119"/>
                      </a:cubicBezTo>
                      <a:cubicBezTo>
                        <a:pt x="371" y="119"/>
                        <a:pt x="371" y="118"/>
                        <a:pt x="371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5" name="Rectangle 82">
                  <a:extLst>
                    <a:ext uri="{FF2B5EF4-FFF2-40B4-BE49-F238E27FC236}">
                      <a16:creationId xmlns:a16="http://schemas.microsoft.com/office/drawing/2014/main" id="{8C4038BF-122E-4F8B-A13B-60A4A9EA0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4175" y="4826000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6" name="Rectangle 83">
                  <a:extLst>
                    <a:ext uri="{FF2B5EF4-FFF2-40B4-BE49-F238E27FC236}">
                      <a16:creationId xmlns:a16="http://schemas.microsoft.com/office/drawing/2014/main" id="{3AFB3913-9579-42D9-A9D5-A84ADF258B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1163" y="4845050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" name="Freeform 84">
                  <a:extLst>
                    <a:ext uri="{FF2B5EF4-FFF2-40B4-BE49-F238E27FC236}">
                      <a16:creationId xmlns:a16="http://schemas.microsoft.com/office/drawing/2014/main" id="{30367B8B-8821-4B69-AB5E-BE9A8D6C2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538" y="4737100"/>
                  <a:ext cx="15875" cy="9525"/>
                </a:xfrm>
                <a:custGeom>
                  <a:avLst/>
                  <a:gdLst>
                    <a:gd name="T0" fmla="*/ 19 w 20"/>
                    <a:gd name="T1" fmla="*/ 3 h 11"/>
                    <a:gd name="T2" fmla="*/ 9 w 20"/>
                    <a:gd name="T3" fmla="*/ 2 h 11"/>
                    <a:gd name="T4" fmla="*/ 0 w 20"/>
                    <a:gd name="T5" fmla="*/ 5 h 11"/>
                    <a:gd name="T6" fmla="*/ 3 w 20"/>
                    <a:gd name="T7" fmla="*/ 5 h 11"/>
                    <a:gd name="T8" fmla="*/ 1 w 20"/>
                    <a:gd name="T9" fmla="*/ 7 h 11"/>
                    <a:gd name="T10" fmla="*/ 4 w 20"/>
                    <a:gd name="T11" fmla="*/ 8 h 11"/>
                    <a:gd name="T12" fmla="*/ 4 w 20"/>
                    <a:gd name="T13" fmla="*/ 10 h 11"/>
                    <a:gd name="T14" fmla="*/ 8 w 20"/>
                    <a:gd name="T15" fmla="*/ 10 h 11"/>
                    <a:gd name="T16" fmla="*/ 19 w 20"/>
                    <a:gd name="T17" fmla="*/ 7 h 11"/>
                    <a:gd name="T18" fmla="*/ 20 w 20"/>
                    <a:gd name="T19" fmla="*/ 5 h 11"/>
                    <a:gd name="T20" fmla="*/ 19 w 20"/>
                    <a:gd name="T21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11">
                      <a:moveTo>
                        <a:pt x="19" y="3"/>
                      </a:moveTo>
                      <a:cubicBezTo>
                        <a:pt x="14" y="1"/>
                        <a:pt x="15" y="0"/>
                        <a:pt x="9" y="2"/>
                      </a:cubicBezTo>
                      <a:cubicBezTo>
                        <a:pt x="6" y="4"/>
                        <a:pt x="1" y="0"/>
                        <a:pt x="0" y="5"/>
                      </a:cubicBezTo>
                      <a:cubicBezTo>
                        <a:pt x="0" y="5"/>
                        <a:pt x="3" y="5"/>
                        <a:pt x="3" y="5"/>
                      </a:cubicBezTo>
                      <a:cubicBezTo>
                        <a:pt x="4" y="6"/>
                        <a:pt x="1" y="7"/>
                        <a:pt x="1" y="7"/>
                      </a:cubicBezTo>
                      <a:cubicBezTo>
                        <a:pt x="4" y="8"/>
                        <a:pt x="1" y="6"/>
                        <a:pt x="4" y="8"/>
                      </a:cubicBezTo>
                      <a:cubicBezTo>
                        <a:pt x="4" y="8"/>
                        <a:pt x="4" y="9"/>
                        <a:pt x="4" y="10"/>
                      </a:cubicBezTo>
                      <a:cubicBezTo>
                        <a:pt x="5" y="10"/>
                        <a:pt x="7" y="10"/>
                        <a:pt x="8" y="10"/>
                      </a:cubicBezTo>
                      <a:cubicBezTo>
                        <a:pt x="9" y="11"/>
                        <a:pt x="17" y="9"/>
                        <a:pt x="19" y="7"/>
                      </a:cubicBezTo>
                      <a:cubicBezTo>
                        <a:pt x="18" y="7"/>
                        <a:pt x="19" y="6"/>
                        <a:pt x="20" y="5"/>
                      </a:cubicBezTo>
                      <a:cubicBezTo>
                        <a:pt x="20" y="4"/>
                        <a:pt x="20" y="4"/>
                        <a:pt x="1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8" name="Freeform 85">
                  <a:extLst>
                    <a:ext uri="{FF2B5EF4-FFF2-40B4-BE49-F238E27FC236}">
                      <a16:creationId xmlns:a16="http://schemas.microsoft.com/office/drawing/2014/main" id="{D8311662-1CC7-40F0-83B0-B3926F31E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938" y="4819650"/>
                  <a:ext cx="19050" cy="9525"/>
                </a:xfrm>
                <a:custGeom>
                  <a:avLst/>
                  <a:gdLst>
                    <a:gd name="T0" fmla="*/ 25 w 25"/>
                    <a:gd name="T1" fmla="*/ 12 h 13"/>
                    <a:gd name="T2" fmla="*/ 14 w 25"/>
                    <a:gd name="T3" fmla="*/ 6 h 13"/>
                    <a:gd name="T4" fmla="*/ 0 w 25"/>
                    <a:gd name="T5" fmla="*/ 7 h 13"/>
                    <a:gd name="T6" fmla="*/ 1 w 25"/>
                    <a:gd name="T7" fmla="*/ 8 h 13"/>
                    <a:gd name="T8" fmla="*/ 8 w 25"/>
                    <a:gd name="T9" fmla="*/ 5 h 13"/>
                    <a:gd name="T10" fmla="*/ 14 w 25"/>
                    <a:gd name="T11" fmla="*/ 9 h 13"/>
                    <a:gd name="T12" fmla="*/ 18 w 25"/>
                    <a:gd name="T13" fmla="*/ 12 h 13"/>
                    <a:gd name="T14" fmla="*/ 16 w 25"/>
                    <a:gd name="T15" fmla="*/ 13 h 13"/>
                    <a:gd name="T16" fmla="*/ 17 w 25"/>
                    <a:gd name="T17" fmla="*/ 13 h 13"/>
                    <a:gd name="T18" fmla="*/ 21 w 25"/>
                    <a:gd name="T19" fmla="*/ 13 h 13"/>
                    <a:gd name="T20" fmla="*/ 25 w 25"/>
                    <a:gd name="T21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3">
                      <a:moveTo>
                        <a:pt x="25" y="12"/>
                      </a:moveTo>
                      <a:cubicBezTo>
                        <a:pt x="24" y="10"/>
                        <a:pt x="16" y="6"/>
                        <a:pt x="14" y="6"/>
                      </a:cubicBezTo>
                      <a:cubicBezTo>
                        <a:pt x="11" y="0"/>
                        <a:pt x="3" y="6"/>
                        <a:pt x="0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3" y="7"/>
                        <a:pt x="6" y="6"/>
                        <a:pt x="8" y="5"/>
                      </a:cubicBezTo>
                      <a:cubicBezTo>
                        <a:pt x="6" y="7"/>
                        <a:pt x="12" y="8"/>
                        <a:pt x="14" y="9"/>
                      </a:cubicBezTo>
                      <a:cubicBezTo>
                        <a:pt x="15" y="9"/>
                        <a:pt x="18" y="12"/>
                        <a:pt x="18" y="12"/>
                      </a:cubicBezTo>
                      <a:cubicBezTo>
                        <a:pt x="18" y="12"/>
                        <a:pt x="17" y="12"/>
                        <a:pt x="16" y="13"/>
                      </a:cubicBezTo>
                      <a:cubicBezTo>
                        <a:pt x="17" y="12"/>
                        <a:pt x="17" y="13"/>
                        <a:pt x="17" y="13"/>
                      </a:cubicBezTo>
                      <a:cubicBezTo>
                        <a:pt x="18" y="13"/>
                        <a:pt x="20" y="13"/>
                        <a:pt x="21" y="13"/>
                      </a:cubicBezTo>
                      <a:cubicBezTo>
                        <a:pt x="23" y="13"/>
                        <a:pt x="24" y="13"/>
                        <a:pt x="2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9" name="Freeform 86">
                  <a:extLst>
                    <a:ext uri="{FF2B5EF4-FFF2-40B4-BE49-F238E27FC236}">
                      <a16:creationId xmlns:a16="http://schemas.microsoft.com/office/drawing/2014/main" id="{6BD3233E-0884-4E37-8927-516D0E37B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3" y="4829175"/>
                  <a:ext cx="0" cy="0"/>
                </a:xfrm>
                <a:custGeom>
                  <a:avLst/>
                  <a:gdLst>
                    <a:gd name="T0" fmla="*/ 0 w 1"/>
                    <a:gd name="T1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0" name="Freeform 87">
                  <a:extLst>
                    <a:ext uri="{FF2B5EF4-FFF2-40B4-BE49-F238E27FC236}">
                      <a16:creationId xmlns:a16="http://schemas.microsoft.com/office/drawing/2014/main" id="{B35C7B0B-8B8B-418F-ADA9-9A8BF624D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6400" y="4829175"/>
                  <a:ext cx="11113" cy="4763"/>
                </a:xfrm>
                <a:custGeom>
                  <a:avLst/>
                  <a:gdLst>
                    <a:gd name="T0" fmla="*/ 15 w 15"/>
                    <a:gd name="T1" fmla="*/ 3 h 6"/>
                    <a:gd name="T2" fmla="*/ 3 w 15"/>
                    <a:gd name="T3" fmla="*/ 0 h 6"/>
                    <a:gd name="T4" fmla="*/ 4 w 15"/>
                    <a:gd name="T5" fmla="*/ 3 h 6"/>
                    <a:gd name="T6" fmla="*/ 0 w 15"/>
                    <a:gd name="T7" fmla="*/ 4 h 6"/>
                    <a:gd name="T8" fmla="*/ 7 w 15"/>
                    <a:gd name="T9" fmla="*/ 6 h 6"/>
                    <a:gd name="T10" fmla="*/ 15 w 15"/>
                    <a:gd name="T11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6">
                      <a:moveTo>
                        <a:pt x="15" y="3"/>
                      </a:moveTo>
                      <a:cubicBezTo>
                        <a:pt x="11" y="0"/>
                        <a:pt x="7" y="1"/>
                        <a:pt x="3" y="0"/>
                      </a:cubicBezTo>
                      <a:cubicBezTo>
                        <a:pt x="3" y="0"/>
                        <a:pt x="5" y="3"/>
                        <a:pt x="4" y="3"/>
                      </a:cubicBezTo>
                      <a:cubicBezTo>
                        <a:pt x="3" y="5"/>
                        <a:pt x="1" y="2"/>
                        <a:pt x="0" y="4"/>
                      </a:cubicBezTo>
                      <a:cubicBezTo>
                        <a:pt x="1" y="6"/>
                        <a:pt x="5" y="5"/>
                        <a:pt x="7" y="6"/>
                      </a:cubicBezTo>
                      <a:cubicBezTo>
                        <a:pt x="9" y="5"/>
                        <a:pt x="15" y="4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1" name="Freeform 88">
                  <a:extLst>
                    <a:ext uri="{FF2B5EF4-FFF2-40B4-BE49-F238E27FC236}">
                      <a16:creationId xmlns:a16="http://schemas.microsoft.com/office/drawing/2014/main" id="{7D2FF30F-C435-4238-BAD7-56714805B0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8463" y="4830763"/>
                  <a:ext cx="4763" cy="3175"/>
                </a:xfrm>
                <a:custGeom>
                  <a:avLst/>
                  <a:gdLst>
                    <a:gd name="T0" fmla="*/ 0 w 6"/>
                    <a:gd name="T1" fmla="*/ 1 h 3"/>
                    <a:gd name="T2" fmla="*/ 5 w 6"/>
                    <a:gd name="T3" fmla="*/ 3 h 3"/>
                    <a:gd name="T4" fmla="*/ 4 w 6"/>
                    <a:gd name="T5" fmla="*/ 1 h 3"/>
                    <a:gd name="T6" fmla="*/ 0 w 6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cubicBezTo>
                        <a:pt x="1" y="3"/>
                        <a:pt x="4" y="3"/>
                        <a:pt x="5" y="3"/>
                      </a:cubicBezTo>
                      <a:cubicBezTo>
                        <a:pt x="6" y="2"/>
                        <a:pt x="4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2" name="Freeform 89">
                  <a:extLst>
                    <a:ext uri="{FF2B5EF4-FFF2-40B4-BE49-F238E27FC236}">
                      <a16:creationId xmlns:a16="http://schemas.microsoft.com/office/drawing/2014/main" id="{CD88B5BF-B82F-4ED9-ABD8-B1AAC2CEC8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9100" y="4830763"/>
                  <a:ext cx="3175" cy="3175"/>
                </a:xfrm>
                <a:custGeom>
                  <a:avLst/>
                  <a:gdLst>
                    <a:gd name="T0" fmla="*/ 4 w 4"/>
                    <a:gd name="T1" fmla="*/ 2 h 3"/>
                    <a:gd name="T2" fmla="*/ 0 w 4"/>
                    <a:gd name="T3" fmla="*/ 1 h 3"/>
                    <a:gd name="T4" fmla="*/ 2 w 4"/>
                    <a:gd name="T5" fmla="*/ 2 h 3"/>
                    <a:gd name="T6" fmla="*/ 4 w 4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4" y="0"/>
                        <a:pt x="3" y="0"/>
                        <a:pt x="0" y="1"/>
                      </a:cubicBezTo>
                      <a:cubicBezTo>
                        <a:pt x="0" y="2"/>
                        <a:pt x="0" y="3"/>
                        <a:pt x="2" y="2"/>
                      </a:cubicBezTo>
                      <a:cubicBezTo>
                        <a:pt x="2" y="2"/>
                        <a:pt x="4" y="3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3" name="Freeform 90">
                  <a:extLst>
                    <a:ext uri="{FF2B5EF4-FFF2-40B4-BE49-F238E27FC236}">
                      <a16:creationId xmlns:a16="http://schemas.microsoft.com/office/drawing/2014/main" id="{56412E86-FA39-45F1-9735-4FB141A25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9100" y="4832350"/>
                  <a:ext cx="1588" cy="1588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4" name="Freeform 91">
                  <a:extLst>
                    <a:ext uri="{FF2B5EF4-FFF2-40B4-BE49-F238E27FC236}">
                      <a16:creationId xmlns:a16="http://schemas.microsoft.com/office/drawing/2014/main" id="{4314756B-442E-4909-90D4-200E8DCB3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6400" y="4708525"/>
                  <a:ext cx="1588" cy="4763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3 h 5"/>
                    <a:gd name="T4" fmla="*/ 0 w 2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5"/>
                        <a:pt x="2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5" name="Freeform 92">
                  <a:extLst>
                    <a:ext uri="{FF2B5EF4-FFF2-40B4-BE49-F238E27FC236}">
                      <a16:creationId xmlns:a16="http://schemas.microsoft.com/office/drawing/2014/main" id="{2D5C5426-6BE8-4D41-ABB4-E09E85EAE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6875" y="4706938"/>
                  <a:ext cx="7938" cy="4763"/>
                </a:xfrm>
                <a:custGeom>
                  <a:avLst/>
                  <a:gdLst>
                    <a:gd name="T0" fmla="*/ 4 w 9"/>
                    <a:gd name="T1" fmla="*/ 4 h 7"/>
                    <a:gd name="T2" fmla="*/ 1 w 9"/>
                    <a:gd name="T3" fmla="*/ 4 h 7"/>
                    <a:gd name="T4" fmla="*/ 2 w 9"/>
                    <a:gd name="T5" fmla="*/ 6 h 7"/>
                    <a:gd name="T6" fmla="*/ 3 w 9"/>
                    <a:gd name="T7" fmla="*/ 6 h 7"/>
                    <a:gd name="T8" fmla="*/ 9 w 9"/>
                    <a:gd name="T9" fmla="*/ 3 h 7"/>
                    <a:gd name="T10" fmla="*/ 4 w 9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7">
                      <a:moveTo>
                        <a:pt x="4" y="4"/>
                      </a:move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0" y="5"/>
                        <a:pt x="1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5" y="7"/>
                        <a:pt x="8" y="5"/>
                        <a:pt x="9" y="3"/>
                      </a:cubicBezTo>
                      <a:cubicBezTo>
                        <a:pt x="8" y="0"/>
                        <a:pt x="2" y="3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6" name="Freeform 93">
                  <a:extLst>
                    <a:ext uri="{FF2B5EF4-FFF2-40B4-BE49-F238E27FC236}">
                      <a16:creationId xmlns:a16="http://schemas.microsoft.com/office/drawing/2014/main" id="{AA5DBA33-A031-4426-9365-E5066A07D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3" y="4821238"/>
                  <a:ext cx="3175" cy="1588"/>
                </a:xfrm>
                <a:custGeom>
                  <a:avLst/>
                  <a:gdLst>
                    <a:gd name="T0" fmla="*/ 3 w 3"/>
                    <a:gd name="T1" fmla="*/ 3 h 3"/>
                    <a:gd name="T2" fmla="*/ 1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0"/>
                        <a:pt x="2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7" name="Freeform 94">
                  <a:extLst>
                    <a:ext uri="{FF2B5EF4-FFF2-40B4-BE49-F238E27FC236}">
                      <a16:creationId xmlns:a16="http://schemas.microsoft.com/office/drawing/2014/main" id="{F53F8CCD-2850-4A1D-B8A7-5B095EDDD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1638" y="4816475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8" name="Freeform 95">
                  <a:extLst>
                    <a:ext uri="{FF2B5EF4-FFF2-40B4-BE49-F238E27FC236}">
                      <a16:creationId xmlns:a16="http://schemas.microsoft.com/office/drawing/2014/main" id="{240ACAFD-DC5E-40D4-AF39-EA9B03D4D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050" y="4814888"/>
                  <a:ext cx="4763" cy="4763"/>
                </a:xfrm>
                <a:custGeom>
                  <a:avLst/>
                  <a:gdLst>
                    <a:gd name="T0" fmla="*/ 4 w 5"/>
                    <a:gd name="T1" fmla="*/ 4 h 5"/>
                    <a:gd name="T2" fmla="*/ 2 w 5"/>
                    <a:gd name="T3" fmla="*/ 2 h 5"/>
                    <a:gd name="T4" fmla="*/ 2 w 5"/>
                    <a:gd name="T5" fmla="*/ 2 h 5"/>
                    <a:gd name="T6" fmla="*/ 0 w 5"/>
                    <a:gd name="T7" fmla="*/ 2 h 5"/>
                    <a:gd name="T8" fmla="*/ 3 w 5"/>
                    <a:gd name="T9" fmla="*/ 2 h 5"/>
                    <a:gd name="T10" fmla="*/ 4 w 5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5" y="5"/>
                        <a:pt x="4" y="0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0" y="2"/>
                        <a:pt x="0" y="2"/>
                      </a:cubicBezTo>
                      <a:cubicBezTo>
                        <a:pt x="1" y="3"/>
                        <a:pt x="3" y="2"/>
                        <a:pt x="3" y="2"/>
                      </a:cubicBezTo>
                      <a:cubicBezTo>
                        <a:pt x="3" y="1"/>
                        <a:pt x="4" y="4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9" name="Freeform 96">
                  <a:extLst>
                    <a:ext uri="{FF2B5EF4-FFF2-40B4-BE49-F238E27FC236}">
                      <a16:creationId xmlns:a16="http://schemas.microsoft.com/office/drawing/2014/main" id="{A4FE504B-A140-4923-973B-A56AA2CEF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0525" y="4824413"/>
                  <a:ext cx="1588" cy="158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1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0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0" name="Freeform 97">
                  <a:extLst>
                    <a:ext uri="{FF2B5EF4-FFF2-40B4-BE49-F238E27FC236}">
                      <a16:creationId xmlns:a16="http://schemas.microsoft.com/office/drawing/2014/main" id="{AA8019D4-CACB-461C-A9FB-59A22BCAE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8" y="4826000"/>
                  <a:ext cx="1588" cy="158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0" y="0"/>
                        <a:pt x="1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1" name="Freeform 98">
                  <a:extLst>
                    <a:ext uri="{FF2B5EF4-FFF2-40B4-BE49-F238E27FC236}">
                      <a16:creationId xmlns:a16="http://schemas.microsoft.com/office/drawing/2014/main" id="{C68734D6-34CD-4841-A75E-C3EB2BA66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6088" y="4987925"/>
                  <a:ext cx="1588" cy="1588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0" y="2"/>
                        <a:pt x="0" y="1"/>
                        <a:pt x="2" y="1"/>
                      </a:cubicBezTo>
                      <a:cubicBezTo>
                        <a:pt x="2" y="0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2" name="Freeform 99">
                  <a:extLst>
                    <a:ext uri="{FF2B5EF4-FFF2-40B4-BE49-F238E27FC236}">
                      <a16:creationId xmlns:a16="http://schemas.microsoft.com/office/drawing/2014/main" id="{FCC7EA7F-548E-4EC7-81CD-9101F879B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0213" y="4835525"/>
                  <a:ext cx="1588" cy="3175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0 h 3"/>
                    <a:gd name="T4" fmla="*/ 0 w 2"/>
                    <a:gd name="T5" fmla="*/ 2 h 3"/>
                    <a:gd name="T6" fmla="*/ 2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2" y="3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3" name="Freeform 100">
                  <a:extLst>
                    <a:ext uri="{FF2B5EF4-FFF2-40B4-BE49-F238E27FC236}">
                      <a16:creationId xmlns:a16="http://schemas.microsoft.com/office/drawing/2014/main" id="{CC14F79E-C5A8-4525-AAE7-B92705CD8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0213" y="4837113"/>
                  <a:ext cx="0" cy="0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4" name="Freeform 101">
                  <a:extLst>
                    <a:ext uri="{FF2B5EF4-FFF2-40B4-BE49-F238E27FC236}">
                      <a16:creationId xmlns:a16="http://schemas.microsoft.com/office/drawing/2014/main" id="{D77843ED-7611-4783-ACBF-0CEC8712E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6563" y="4779963"/>
                  <a:ext cx="1588" cy="1588"/>
                </a:xfrm>
                <a:custGeom>
                  <a:avLst/>
                  <a:gdLst>
                    <a:gd name="T0" fmla="*/ 0 w 2"/>
                    <a:gd name="T1" fmla="*/ 2 h 2"/>
                    <a:gd name="T2" fmla="*/ 1 w 2"/>
                    <a:gd name="T3" fmla="*/ 2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5" name="Freeform 102">
                  <a:extLst>
                    <a:ext uri="{FF2B5EF4-FFF2-40B4-BE49-F238E27FC236}">
                      <a16:creationId xmlns:a16="http://schemas.microsoft.com/office/drawing/2014/main" id="{30B23E32-7A10-4C5C-BECA-3E6114A64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8" y="4822825"/>
                  <a:ext cx="1588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2 h 2"/>
                    <a:gd name="T4" fmla="*/ 1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0" y="0"/>
                        <a:pt x="0" y="1"/>
                        <a:pt x="1" y="2"/>
                      </a:cubicBezTo>
                      <a:cubicBezTo>
                        <a:pt x="3" y="1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6" name="Freeform 103">
                  <a:extLst>
                    <a:ext uri="{FF2B5EF4-FFF2-40B4-BE49-F238E27FC236}">
                      <a16:creationId xmlns:a16="http://schemas.microsoft.com/office/drawing/2014/main" id="{FBF969CF-C9AA-4F10-9BE6-59900130B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1325" y="4989513"/>
                  <a:ext cx="1588" cy="1588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7" name="Freeform 104">
                  <a:extLst>
                    <a:ext uri="{FF2B5EF4-FFF2-40B4-BE49-F238E27FC236}">
                      <a16:creationId xmlns:a16="http://schemas.microsoft.com/office/drawing/2014/main" id="{DA34A50B-4529-4A42-B2A5-54E3F6D63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0213" y="4838700"/>
                  <a:ext cx="1588" cy="3175"/>
                </a:xfrm>
                <a:custGeom>
                  <a:avLst/>
                  <a:gdLst>
                    <a:gd name="T0" fmla="*/ 1 w 1"/>
                    <a:gd name="T1" fmla="*/ 2 h 3"/>
                    <a:gd name="T2" fmla="*/ 1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1"/>
                      </a:cubicBezTo>
                      <a:cubicBezTo>
                        <a:pt x="0" y="1"/>
                        <a:pt x="1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8" name="Freeform 105">
                  <a:extLst>
                    <a:ext uri="{FF2B5EF4-FFF2-40B4-BE49-F238E27FC236}">
                      <a16:creationId xmlns:a16="http://schemas.microsoft.com/office/drawing/2014/main" id="{96EE2A96-7E9B-45F5-99D6-12187188A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0213" y="4838700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" name="Freeform 106">
                  <a:extLst>
                    <a:ext uri="{FF2B5EF4-FFF2-40B4-BE49-F238E27FC236}">
                      <a16:creationId xmlns:a16="http://schemas.microsoft.com/office/drawing/2014/main" id="{E77309A4-0227-4DDA-A79E-9101F0BC1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1800" y="4843463"/>
                  <a:ext cx="3175" cy="1588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0" y="0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0" name="Freeform 107">
                  <a:extLst>
                    <a:ext uri="{FF2B5EF4-FFF2-40B4-BE49-F238E27FC236}">
                      <a16:creationId xmlns:a16="http://schemas.microsoft.com/office/drawing/2014/main" id="{EE560A6E-118D-476A-B8FD-BFF3D9BA6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7038" y="4833938"/>
                  <a:ext cx="1588" cy="1588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2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1" name="Freeform 108">
                  <a:extLst>
                    <a:ext uri="{FF2B5EF4-FFF2-40B4-BE49-F238E27FC236}">
                      <a16:creationId xmlns:a16="http://schemas.microsoft.com/office/drawing/2014/main" id="{2DBABE72-EDDF-4224-AE86-6503C5823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3713" y="4708525"/>
                  <a:ext cx="1588" cy="1588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2" name="Rectangle 109">
                  <a:extLst>
                    <a:ext uri="{FF2B5EF4-FFF2-40B4-BE49-F238E27FC236}">
                      <a16:creationId xmlns:a16="http://schemas.microsoft.com/office/drawing/2014/main" id="{2EB31A91-E5A1-454C-9F3D-C771FBEDD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3713" y="4708525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3" name="Freeform 110">
                  <a:extLst>
                    <a:ext uri="{FF2B5EF4-FFF2-40B4-BE49-F238E27FC236}">
                      <a16:creationId xmlns:a16="http://schemas.microsoft.com/office/drawing/2014/main" id="{9BDA7633-5ABE-47BD-8341-C7DEEEF82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338" y="4845050"/>
                  <a:ext cx="1588" cy="1588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4" name="Freeform 111">
                  <a:extLst>
                    <a:ext uri="{FF2B5EF4-FFF2-40B4-BE49-F238E27FC236}">
                      <a16:creationId xmlns:a16="http://schemas.microsoft.com/office/drawing/2014/main" id="{CC2B914C-C55B-4EE3-B1EA-E855D8E33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338" y="48466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5" name="Freeform 112">
                  <a:extLst>
                    <a:ext uri="{FF2B5EF4-FFF2-40B4-BE49-F238E27FC236}">
                      <a16:creationId xmlns:a16="http://schemas.microsoft.com/office/drawing/2014/main" id="{A0A0D7B4-F31F-4F81-87C4-4FFD717AD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3700" y="4852988"/>
                  <a:ext cx="3175" cy="1588"/>
                </a:xfrm>
                <a:custGeom>
                  <a:avLst/>
                  <a:gdLst>
                    <a:gd name="T0" fmla="*/ 2 w 4"/>
                    <a:gd name="T1" fmla="*/ 2 h 2"/>
                    <a:gd name="T2" fmla="*/ 2 w 4"/>
                    <a:gd name="T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4" y="2"/>
                        <a:pt x="0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6" name="Freeform 113">
                  <a:extLst>
                    <a:ext uri="{FF2B5EF4-FFF2-40B4-BE49-F238E27FC236}">
                      <a16:creationId xmlns:a16="http://schemas.microsoft.com/office/drawing/2014/main" id="{6017D711-F7ED-4115-AE3A-DFDA09D09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100" y="4757738"/>
                  <a:ext cx="3175" cy="1588"/>
                </a:xfrm>
                <a:custGeom>
                  <a:avLst/>
                  <a:gdLst>
                    <a:gd name="T0" fmla="*/ 1 w 3"/>
                    <a:gd name="T1" fmla="*/ 0 h 2"/>
                    <a:gd name="T2" fmla="*/ 1 w 3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2"/>
                        <a:pt x="3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7" name="Freeform 114">
                  <a:extLst>
                    <a:ext uri="{FF2B5EF4-FFF2-40B4-BE49-F238E27FC236}">
                      <a16:creationId xmlns:a16="http://schemas.microsoft.com/office/drawing/2014/main" id="{3E87E095-CA51-4A27-A758-174D0C93C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038" y="4757738"/>
                  <a:ext cx="0" cy="0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8" name="Freeform 115">
                  <a:extLst>
                    <a:ext uri="{FF2B5EF4-FFF2-40B4-BE49-F238E27FC236}">
                      <a16:creationId xmlns:a16="http://schemas.microsoft.com/office/drawing/2014/main" id="{735719C2-6988-48B3-A3C1-C8D6DB07D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5450" y="4832350"/>
                  <a:ext cx="4763" cy="1588"/>
                </a:xfrm>
                <a:custGeom>
                  <a:avLst/>
                  <a:gdLst>
                    <a:gd name="T0" fmla="*/ 3 w 5"/>
                    <a:gd name="T1" fmla="*/ 0 h 2"/>
                    <a:gd name="T2" fmla="*/ 3 w 5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" h="2">
                      <a:moveTo>
                        <a:pt x="3" y="0"/>
                      </a:moveTo>
                      <a:cubicBezTo>
                        <a:pt x="0" y="0"/>
                        <a:pt x="5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9" name="Freeform 116">
                  <a:extLst>
                    <a:ext uri="{FF2B5EF4-FFF2-40B4-BE49-F238E27FC236}">
                      <a16:creationId xmlns:a16="http://schemas.microsoft.com/office/drawing/2014/main" id="{21410627-7DBE-44BF-A66E-8E486DA6E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3863" y="4833938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0" name="Freeform 117">
                  <a:extLst>
                    <a:ext uri="{FF2B5EF4-FFF2-40B4-BE49-F238E27FC236}">
                      <a16:creationId xmlns:a16="http://schemas.microsoft.com/office/drawing/2014/main" id="{B3EEFAA6-3209-47E4-B480-6F63133A3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750" y="4845050"/>
                  <a:ext cx="1588" cy="0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1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1" name="Freeform 118">
                  <a:extLst>
                    <a:ext uri="{FF2B5EF4-FFF2-40B4-BE49-F238E27FC236}">
                      <a16:creationId xmlns:a16="http://schemas.microsoft.com/office/drawing/2014/main" id="{2A7D45F9-FFDA-4B27-AAC3-AFD2FBF9A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925" y="4845050"/>
                  <a:ext cx="1588" cy="1588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3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2" name="Rectangle 119">
                  <a:extLst>
                    <a:ext uri="{FF2B5EF4-FFF2-40B4-BE49-F238E27FC236}">
                      <a16:creationId xmlns:a16="http://schemas.microsoft.com/office/drawing/2014/main" id="{B0827CAC-3AA4-4E05-82DC-4F5373C347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8625" y="4845050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3" name="Freeform 120">
                  <a:extLst>
                    <a:ext uri="{FF2B5EF4-FFF2-40B4-BE49-F238E27FC236}">
                      <a16:creationId xmlns:a16="http://schemas.microsoft.com/office/drawing/2014/main" id="{69BF0220-FFAD-4E03-8047-A069E2F62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1163" y="4824413"/>
                  <a:ext cx="1588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4" name="Freeform 121">
                  <a:extLst>
                    <a:ext uri="{FF2B5EF4-FFF2-40B4-BE49-F238E27FC236}">
                      <a16:creationId xmlns:a16="http://schemas.microsoft.com/office/drawing/2014/main" id="{D5514F42-3819-4C69-9F0F-34E0C8540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3375" y="4802188"/>
                  <a:ext cx="1588" cy="0"/>
                </a:xfrm>
                <a:custGeom>
                  <a:avLst/>
                  <a:gdLst>
                    <a:gd name="T0" fmla="*/ 1 w 2"/>
                    <a:gd name="T1" fmla="*/ 1 w 2"/>
                    <a:gd name="T2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0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5" name="Freeform 122">
                  <a:extLst>
                    <a:ext uri="{FF2B5EF4-FFF2-40B4-BE49-F238E27FC236}">
                      <a16:creationId xmlns:a16="http://schemas.microsoft.com/office/drawing/2014/main" id="{72059808-A61F-47EC-B145-05B4993EA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688" y="4791075"/>
                  <a:ext cx="1588" cy="0"/>
                </a:xfrm>
                <a:custGeom>
                  <a:avLst/>
                  <a:gdLst>
                    <a:gd name="T0" fmla="*/ 1 w 2"/>
                    <a:gd name="T1" fmla="*/ 0 w 2"/>
                    <a:gd name="T2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6" name="Freeform 123">
                  <a:extLst>
                    <a:ext uri="{FF2B5EF4-FFF2-40B4-BE49-F238E27FC236}">
                      <a16:creationId xmlns:a16="http://schemas.microsoft.com/office/drawing/2014/main" id="{B51AF0D1-042B-47D6-A346-B7B3E3816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3863" y="4848225"/>
                  <a:ext cx="1588" cy="0"/>
                </a:xfrm>
                <a:custGeom>
                  <a:avLst/>
                  <a:gdLst>
                    <a:gd name="T0" fmla="*/ 1 w 3"/>
                    <a:gd name="T1" fmla="*/ 0 h 1"/>
                    <a:gd name="T2" fmla="*/ 1 w 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0" y="1"/>
                        <a:pt x="3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7" name="Freeform 124">
                  <a:extLst>
                    <a:ext uri="{FF2B5EF4-FFF2-40B4-BE49-F238E27FC236}">
                      <a16:creationId xmlns:a16="http://schemas.microsoft.com/office/drawing/2014/main" id="{F8BE9F15-77E2-48F4-8CF4-21D505AFB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750" y="4826000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8" name="Freeform 125">
                  <a:extLst>
                    <a:ext uri="{FF2B5EF4-FFF2-40B4-BE49-F238E27FC236}">
                      <a16:creationId xmlns:a16="http://schemas.microsoft.com/office/drawing/2014/main" id="{7880E8E9-B710-40F6-AC32-2484D1419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338" y="4746625"/>
                  <a:ext cx="1588" cy="1588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0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9" name="Freeform 126">
                  <a:extLst>
                    <a:ext uri="{FF2B5EF4-FFF2-40B4-BE49-F238E27FC236}">
                      <a16:creationId xmlns:a16="http://schemas.microsoft.com/office/drawing/2014/main" id="{B9265045-EDBE-4C65-95BA-4F28EC2D0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338" y="4759325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2 h 2"/>
                    <a:gd name="T4" fmla="*/ 3 w 3"/>
                    <a:gd name="T5" fmla="*/ 1 h 2"/>
                    <a:gd name="T6" fmla="*/ 1 w 3"/>
                    <a:gd name="T7" fmla="*/ 0 h 2"/>
                    <a:gd name="T8" fmla="*/ 1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0" name="Freeform 127">
                  <a:extLst>
                    <a:ext uri="{FF2B5EF4-FFF2-40B4-BE49-F238E27FC236}">
                      <a16:creationId xmlns:a16="http://schemas.microsoft.com/office/drawing/2014/main" id="{B087447E-926F-4B52-B28F-C265E9303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338" y="4759325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1" name="Freeform 128">
                  <a:extLst>
                    <a:ext uri="{FF2B5EF4-FFF2-40B4-BE49-F238E27FC236}">
                      <a16:creationId xmlns:a16="http://schemas.microsoft.com/office/drawing/2014/main" id="{EB637ACB-BA58-4FA3-9D71-D347C2A3F8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7513" y="4746625"/>
                  <a:ext cx="1588" cy="3175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2 h 3"/>
                    <a:gd name="T4" fmla="*/ 0 w 2"/>
                    <a:gd name="T5" fmla="*/ 2 h 3"/>
                    <a:gd name="T6" fmla="*/ 2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0"/>
                        <a:pt x="1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" name="Freeform 129">
                  <a:extLst>
                    <a:ext uri="{FF2B5EF4-FFF2-40B4-BE49-F238E27FC236}">
                      <a16:creationId xmlns:a16="http://schemas.microsoft.com/office/drawing/2014/main" id="{92FF67B2-2465-482A-9DAD-2C5DAF4AC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7513" y="4748213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3" name="Freeform 130">
                  <a:extLst>
                    <a:ext uri="{FF2B5EF4-FFF2-40B4-BE49-F238E27FC236}">
                      <a16:creationId xmlns:a16="http://schemas.microsoft.com/office/drawing/2014/main" id="{E61FF0A2-9471-4DB1-8E1F-FDC90E5DD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3863" y="4729163"/>
                  <a:ext cx="1588" cy="3175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3 h 5"/>
                    <a:gd name="T4" fmla="*/ 0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5"/>
                        <a:pt x="2" y="4"/>
                        <a:pt x="3" y="3"/>
                      </a:cubicBezTo>
                      <a:cubicBezTo>
                        <a:pt x="3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4" name="Freeform 131">
                  <a:extLst>
                    <a:ext uri="{FF2B5EF4-FFF2-40B4-BE49-F238E27FC236}">
                      <a16:creationId xmlns:a16="http://schemas.microsoft.com/office/drawing/2014/main" id="{6A4F416E-468C-49E8-9351-744315A722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688" y="4745038"/>
                  <a:ext cx="3175" cy="0"/>
                </a:xfrm>
                <a:custGeom>
                  <a:avLst/>
                  <a:gdLst>
                    <a:gd name="T0" fmla="*/ 1 w 5"/>
                    <a:gd name="T1" fmla="*/ 1 h 1"/>
                    <a:gd name="T2" fmla="*/ 1 w 5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" h="1">
                      <a:moveTo>
                        <a:pt x="1" y="1"/>
                      </a:moveTo>
                      <a:cubicBezTo>
                        <a:pt x="5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5" name="Freeform 132">
                  <a:extLst>
                    <a:ext uri="{FF2B5EF4-FFF2-40B4-BE49-F238E27FC236}">
                      <a16:creationId xmlns:a16="http://schemas.microsoft.com/office/drawing/2014/main" id="{1153BB6F-C811-4F13-AE6C-316D44951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275" y="4745038"/>
                  <a:ext cx="1588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6" name="Freeform 133">
                  <a:extLst>
                    <a:ext uri="{FF2B5EF4-FFF2-40B4-BE49-F238E27FC236}">
                      <a16:creationId xmlns:a16="http://schemas.microsoft.com/office/drawing/2014/main" id="{933E1DD5-4D78-423F-82C8-C5514DE54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1800" y="4751388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2" y="3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7" name="Freeform 134">
                  <a:extLst>
                    <a:ext uri="{FF2B5EF4-FFF2-40B4-BE49-F238E27FC236}">
                      <a16:creationId xmlns:a16="http://schemas.microsoft.com/office/drawing/2014/main" id="{C55C4C4E-D0CA-4FCF-93E0-119F37B0F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275" y="4743450"/>
                  <a:ext cx="0" cy="1588"/>
                </a:xfrm>
                <a:custGeom>
                  <a:avLst/>
                  <a:gdLst>
                    <a:gd name="T0" fmla="*/ 0 h 1"/>
                    <a:gd name="T1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8" name="Freeform 135">
                  <a:extLst>
                    <a:ext uri="{FF2B5EF4-FFF2-40B4-BE49-F238E27FC236}">
                      <a16:creationId xmlns:a16="http://schemas.microsoft.com/office/drawing/2014/main" id="{C3AA603B-0CF3-4BAE-B11F-4CFBE16A0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750" y="4768850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9" name="Freeform 136">
                  <a:extLst>
                    <a:ext uri="{FF2B5EF4-FFF2-40B4-BE49-F238E27FC236}">
                      <a16:creationId xmlns:a16="http://schemas.microsoft.com/office/drawing/2014/main" id="{A8E44BC6-9417-44A3-BD85-0112D8D4A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338" y="4697413"/>
                  <a:ext cx="36513" cy="22225"/>
                </a:xfrm>
                <a:custGeom>
                  <a:avLst/>
                  <a:gdLst>
                    <a:gd name="T0" fmla="*/ 12 w 49"/>
                    <a:gd name="T1" fmla="*/ 4 h 28"/>
                    <a:gd name="T2" fmla="*/ 14 w 49"/>
                    <a:gd name="T3" fmla="*/ 8 h 28"/>
                    <a:gd name="T4" fmla="*/ 6 w 49"/>
                    <a:gd name="T5" fmla="*/ 8 h 28"/>
                    <a:gd name="T6" fmla="*/ 8 w 49"/>
                    <a:gd name="T7" fmla="*/ 13 h 28"/>
                    <a:gd name="T8" fmla="*/ 9 w 49"/>
                    <a:gd name="T9" fmla="*/ 17 h 28"/>
                    <a:gd name="T10" fmla="*/ 9 w 49"/>
                    <a:gd name="T11" fmla="*/ 20 h 28"/>
                    <a:gd name="T12" fmla="*/ 0 w 49"/>
                    <a:gd name="T13" fmla="*/ 20 h 28"/>
                    <a:gd name="T14" fmla="*/ 3 w 49"/>
                    <a:gd name="T15" fmla="*/ 22 h 28"/>
                    <a:gd name="T16" fmla="*/ 4 w 49"/>
                    <a:gd name="T17" fmla="*/ 23 h 28"/>
                    <a:gd name="T18" fmla="*/ 5 w 49"/>
                    <a:gd name="T19" fmla="*/ 28 h 28"/>
                    <a:gd name="T20" fmla="*/ 7 w 49"/>
                    <a:gd name="T21" fmla="*/ 28 h 28"/>
                    <a:gd name="T22" fmla="*/ 7 w 49"/>
                    <a:gd name="T23" fmla="*/ 23 h 28"/>
                    <a:gd name="T24" fmla="*/ 12 w 49"/>
                    <a:gd name="T25" fmla="*/ 23 h 28"/>
                    <a:gd name="T26" fmla="*/ 19 w 49"/>
                    <a:gd name="T27" fmla="*/ 24 h 28"/>
                    <a:gd name="T28" fmla="*/ 23 w 49"/>
                    <a:gd name="T29" fmla="*/ 21 h 28"/>
                    <a:gd name="T30" fmla="*/ 49 w 49"/>
                    <a:gd name="T31" fmla="*/ 5 h 28"/>
                    <a:gd name="T32" fmla="*/ 12 w 49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28">
                      <a:moveTo>
                        <a:pt x="12" y="4"/>
                      </a:moveTo>
                      <a:cubicBezTo>
                        <a:pt x="12" y="6"/>
                        <a:pt x="14" y="7"/>
                        <a:pt x="14" y="8"/>
                      </a:cubicBezTo>
                      <a:cubicBezTo>
                        <a:pt x="9" y="6"/>
                        <a:pt x="11" y="6"/>
                        <a:pt x="6" y="8"/>
                      </a:cubicBezTo>
                      <a:cubicBezTo>
                        <a:pt x="1" y="11"/>
                        <a:pt x="8" y="12"/>
                        <a:pt x="8" y="13"/>
                      </a:cubicBezTo>
                      <a:cubicBezTo>
                        <a:pt x="4" y="14"/>
                        <a:pt x="8" y="16"/>
                        <a:pt x="9" y="17"/>
                      </a:cubicBezTo>
                      <a:cubicBezTo>
                        <a:pt x="14" y="19"/>
                        <a:pt x="12" y="20"/>
                        <a:pt x="9" y="20"/>
                      </a:cubicBezTo>
                      <a:cubicBezTo>
                        <a:pt x="6" y="21"/>
                        <a:pt x="0" y="20"/>
                        <a:pt x="0" y="20"/>
                      </a:cubicBezTo>
                      <a:cubicBezTo>
                        <a:pt x="0" y="23"/>
                        <a:pt x="2" y="22"/>
                        <a:pt x="3" y="22"/>
                      </a:cubicBezTo>
                      <a:cubicBezTo>
                        <a:pt x="3" y="23"/>
                        <a:pt x="4" y="23"/>
                        <a:pt x="4" y="23"/>
                      </a:cubicBezTo>
                      <a:cubicBezTo>
                        <a:pt x="5" y="25"/>
                        <a:pt x="1" y="27"/>
                        <a:pt x="5" y="28"/>
                      </a:cubicBezTo>
                      <a:cubicBezTo>
                        <a:pt x="5" y="28"/>
                        <a:pt x="6" y="28"/>
                        <a:pt x="7" y="28"/>
                      </a:cubicBezTo>
                      <a:cubicBezTo>
                        <a:pt x="7" y="27"/>
                        <a:pt x="7" y="25"/>
                        <a:pt x="7" y="23"/>
                      </a:cubicBezTo>
                      <a:cubicBezTo>
                        <a:pt x="9" y="23"/>
                        <a:pt x="10" y="23"/>
                        <a:pt x="12" y="23"/>
                      </a:cubicBezTo>
                      <a:cubicBezTo>
                        <a:pt x="15" y="23"/>
                        <a:pt x="17" y="23"/>
                        <a:pt x="19" y="24"/>
                      </a:cubicBezTo>
                      <a:cubicBezTo>
                        <a:pt x="23" y="24"/>
                        <a:pt x="23" y="21"/>
                        <a:pt x="23" y="21"/>
                      </a:cubicBezTo>
                      <a:cubicBezTo>
                        <a:pt x="20" y="19"/>
                        <a:pt x="49" y="5"/>
                        <a:pt x="49" y="5"/>
                      </a:cubicBezTo>
                      <a:cubicBezTo>
                        <a:pt x="35" y="0"/>
                        <a:pt x="25" y="1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0" name="Freeform 137">
                  <a:extLst>
                    <a:ext uri="{FF2B5EF4-FFF2-40B4-BE49-F238E27FC236}">
                      <a16:creationId xmlns:a16="http://schemas.microsoft.com/office/drawing/2014/main" id="{EDD1A636-F449-4054-B80E-7A62CAB89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9100" y="4716463"/>
                  <a:ext cx="9525" cy="3175"/>
                </a:xfrm>
                <a:custGeom>
                  <a:avLst/>
                  <a:gdLst>
                    <a:gd name="T0" fmla="*/ 7 w 13"/>
                    <a:gd name="T1" fmla="*/ 0 h 4"/>
                    <a:gd name="T2" fmla="*/ 1 w 13"/>
                    <a:gd name="T3" fmla="*/ 0 h 4"/>
                    <a:gd name="T4" fmla="*/ 0 w 13"/>
                    <a:gd name="T5" fmla="*/ 3 h 4"/>
                    <a:gd name="T6" fmla="*/ 7 w 13"/>
                    <a:gd name="T7" fmla="*/ 3 h 4"/>
                    <a:gd name="T8" fmla="*/ 10 w 13"/>
                    <a:gd name="T9" fmla="*/ 4 h 4"/>
                    <a:gd name="T10" fmla="*/ 13 w 13"/>
                    <a:gd name="T11" fmla="*/ 1 h 4"/>
                    <a:gd name="T12" fmla="*/ 7 w 13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">
                      <a:moveTo>
                        <a:pt x="7" y="0"/>
                      </a:moveTo>
                      <a:cubicBezTo>
                        <a:pt x="4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3"/>
                      </a:cubicBezTo>
                      <a:cubicBezTo>
                        <a:pt x="3" y="3"/>
                        <a:pt x="6" y="3"/>
                        <a:pt x="7" y="3"/>
                      </a:cubicBezTo>
                      <a:cubicBezTo>
                        <a:pt x="8" y="4"/>
                        <a:pt x="9" y="4"/>
                        <a:pt x="10" y="4"/>
                      </a:cubicBezTo>
                      <a:cubicBezTo>
                        <a:pt x="12" y="3"/>
                        <a:pt x="13" y="3"/>
                        <a:pt x="13" y="1"/>
                      </a:cubicBezTo>
                      <a:cubicBezTo>
                        <a:pt x="12" y="0"/>
                        <a:pt x="9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1" name="Freeform 138">
                  <a:extLst>
                    <a:ext uri="{FF2B5EF4-FFF2-40B4-BE49-F238E27FC236}">
                      <a16:creationId xmlns:a16="http://schemas.microsoft.com/office/drawing/2014/main" id="{A79C1C43-D973-485F-9F2C-789177688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1163" y="4716463"/>
                  <a:ext cx="3175" cy="1588"/>
                </a:xfrm>
                <a:custGeom>
                  <a:avLst/>
                  <a:gdLst>
                    <a:gd name="T0" fmla="*/ 0 w 5"/>
                    <a:gd name="T1" fmla="*/ 2 h 3"/>
                    <a:gd name="T2" fmla="*/ 3 w 5"/>
                    <a:gd name="T3" fmla="*/ 3 h 3"/>
                    <a:gd name="T4" fmla="*/ 4 w 5"/>
                    <a:gd name="T5" fmla="*/ 1 h 3"/>
                    <a:gd name="T6" fmla="*/ 0 w 5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3"/>
                        <a:pt x="5" y="2"/>
                        <a:pt x="4" y="1"/>
                      </a:cubicBezTo>
                      <a:cubicBezTo>
                        <a:pt x="3" y="0"/>
                        <a:pt x="2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2" name="Freeform 139">
                  <a:extLst>
                    <a:ext uri="{FF2B5EF4-FFF2-40B4-BE49-F238E27FC236}">
                      <a16:creationId xmlns:a16="http://schemas.microsoft.com/office/drawing/2014/main" id="{A87E68FA-8A1E-4D5B-BDA0-08F6379DC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9100" y="4711700"/>
                  <a:ext cx="1588" cy="158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1 h 2"/>
                    <a:gd name="T8" fmla="*/ 2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Rectangle 140">
                  <a:extLst>
                    <a:ext uri="{FF2B5EF4-FFF2-40B4-BE49-F238E27FC236}">
                      <a16:creationId xmlns:a16="http://schemas.microsoft.com/office/drawing/2014/main" id="{C1A0976B-286D-4AEE-BC9A-3C369FA5D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7513" y="4711700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4" name="Freeform 141">
                  <a:extLst>
                    <a:ext uri="{FF2B5EF4-FFF2-40B4-BE49-F238E27FC236}">
                      <a16:creationId xmlns:a16="http://schemas.microsoft.com/office/drawing/2014/main" id="{E11E9707-CB09-4BB4-B365-51916A8731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338" y="4708525"/>
                  <a:ext cx="3175" cy="3175"/>
                </a:xfrm>
                <a:custGeom>
                  <a:avLst/>
                  <a:gdLst>
                    <a:gd name="T0" fmla="*/ 2 w 4"/>
                    <a:gd name="T1" fmla="*/ 3 h 5"/>
                    <a:gd name="T2" fmla="*/ 3 w 4"/>
                    <a:gd name="T3" fmla="*/ 1 h 5"/>
                    <a:gd name="T4" fmla="*/ 2 w 4"/>
                    <a:gd name="T5" fmla="*/ 0 h 5"/>
                    <a:gd name="T6" fmla="*/ 0 w 4"/>
                    <a:gd name="T7" fmla="*/ 0 h 5"/>
                    <a:gd name="T8" fmla="*/ 0 w 4"/>
                    <a:gd name="T9" fmla="*/ 3 h 5"/>
                    <a:gd name="T10" fmla="*/ 4 w 4"/>
                    <a:gd name="T11" fmla="*/ 4 h 5"/>
                    <a:gd name="T12" fmla="*/ 2 w 4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5">
                      <a:moveTo>
                        <a:pt x="2" y="3"/>
                      </a:moveTo>
                      <a:cubicBezTo>
                        <a:pt x="4" y="3"/>
                        <a:pt x="4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4"/>
                        <a:pt x="3" y="5"/>
                        <a:pt x="4" y="4"/>
                      </a:cubicBezTo>
                      <a:cubicBezTo>
                        <a:pt x="4" y="4"/>
                        <a:pt x="3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5" name="Freeform 142">
                  <a:extLst>
                    <a:ext uri="{FF2B5EF4-FFF2-40B4-BE49-F238E27FC236}">
                      <a16:creationId xmlns:a16="http://schemas.microsoft.com/office/drawing/2014/main" id="{FE346C0C-D849-4169-93B7-6D239052C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7350" y="4708525"/>
                  <a:ext cx="15875" cy="9525"/>
                </a:xfrm>
                <a:custGeom>
                  <a:avLst/>
                  <a:gdLst>
                    <a:gd name="T0" fmla="*/ 21 w 21"/>
                    <a:gd name="T1" fmla="*/ 10 h 14"/>
                    <a:gd name="T2" fmla="*/ 8 w 21"/>
                    <a:gd name="T3" fmla="*/ 12 h 14"/>
                    <a:gd name="T4" fmla="*/ 10 w 21"/>
                    <a:gd name="T5" fmla="*/ 11 h 14"/>
                    <a:gd name="T6" fmla="*/ 3 w 21"/>
                    <a:gd name="T7" fmla="*/ 8 h 14"/>
                    <a:gd name="T8" fmla="*/ 1 w 21"/>
                    <a:gd name="T9" fmla="*/ 7 h 14"/>
                    <a:gd name="T10" fmla="*/ 0 w 21"/>
                    <a:gd name="T11" fmla="*/ 7 h 14"/>
                    <a:gd name="T12" fmla="*/ 10 w 21"/>
                    <a:gd name="T13" fmla="*/ 5 h 14"/>
                    <a:gd name="T14" fmla="*/ 13 w 21"/>
                    <a:gd name="T15" fmla="*/ 6 h 14"/>
                    <a:gd name="T16" fmla="*/ 12 w 21"/>
                    <a:gd name="T17" fmla="*/ 6 h 14"/>
                    <a:gd name="T18" fmla="*/ 19 w 21"/>
                    <a:gd name="T19" fmla="*/ 6 h 14"/>
                    <a:gd name="T20" fmla="*/ 21 w 21"/>
                    <a:gd name="T21" fmla="*/ 1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14">
                      <a:moveTo>
                        <a:pt x="21" y="10"/>
                      </a:moveTo>
                      <a:cubicBezTo>
                        <a:pt x="19" y="12"/>
                        <a:pt x="10" y="14"/>
                        <a:pt x="8" y="12"/>
                      </a:cubicBezTo>
                      <a:cubicBezTo>
                        <a:pt x="8" y="11"/>
                        <a:pt x="9" y="11"/>
                        <a:pt x="10" y="11"/>
                      </a:cubicBezTo>
                      <a:cubicBezTo>
                        <a:pt x="9" y="10"/>
                        <a:pt x="4" y="9"/>
                        <a:pt x="3" y="8"/>
                      </a:cubicBezTo>
                      <a:cubicBezTo>
                        <a:pt x="4" y="8"/>
                        <a:pt x="1" y="7"/>
                        <a:pt x="1" y="7"/>
                      </a:cubicBezTo>
                      <a:cubicBezTo>
                        <a:pt x="1" y="7"/>
                        <a:pt x="1" y="6"/>
                        <a:pt x="0" y="7"/>
                      </a:cubicBezTo>
                      <a:cubicBezTo>
                        <a:pt x="1" y="4"/>
                        <a:pt x="11" y="0"/>
                        <a:pt x="10" y="5"/>
                      </a:cubicBezTo>
                      <a:cubicBezTo>
                        <a:pt x="11" y="6"/>
                        <a:pt x="13" y="3"/>
                        <a:pt x="13" y="6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1" y="13"/>
                        <a:pt x="18" y="6"/>
                        <a:pt x="19" y="6"/>
                      </a:cubicBezTo>
                      <a:cubicBezTo>
                        <a:pt x="19" y="6"/>
                        <a:pt x="20" y="10"/>
                        <a:pt x="2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6" name="Freeform 143">
                  <a:extLst>
                    <a:ext uri="{FF2B5EF4-FFF2-40B4-BE49-F238E27FC236}">
                      <a16:creationId xmlns:a16="http://schemas.microsoft.com/office/drawing/2014/main" id="{06321662-77D5-4BE2-AB1C-D9FB08D6A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225" y="4714875"/>
                  <a:ext cx="1588" cy="158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0 w 2"/>
                    <a:gd name="T5" fmla="*/ 2 h 2"/>
                    <a:gd name="T6" fmla="*/ 0 w 2"/>
                    <a:gd name="T7" fmla="*/ 2 h 2"/>
                    <a:gd name="T8" fmla="*/ 2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7" name="Freeform 144">
                  <a:extLst>
                    <a:ext uri="{FF2B5EF4-FFF2-40B4-BE49-F238E27FC236}">
                      <a16:creationId xmlns:a16="http://schemas.microsoft.com/office/drawing/2014/main" id="{D9E10675-C356-4E46-BA90-E9BB68A1F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3" y="4711700"/>
                  <a:ext cx="9525" cy="6350"/>
                </a:xfrm>
                <a:custGeom>
                  <a:avLst/>
                  <a:gdLst>
                    <a:gd name="T0" fmla="*/ 6 w 12"/>
                    <a:gd name="T1" fmla="*/ 3 h 8"/>
                    <a:gd name="T2" fmla="*/ 6 w 12"/>
                    <a:gd name="T3" fmla="*/ 4 h 8"/>
                    <a:gd name="T4" fmla="*/ 5 w 12"/>
                    <a:gd name="T5" fmla="*/ 3 h 8"/>
                    <a:gd name="T6" fmla="*/ 4 w 12"/>
                    <a:gd name="T7" fmla="*/ 4 h 8"/>
                    <a:gd name="T8" fmla="*/ 2 w 12"/>
                    <a:gd name="T9" fmla="*/ 2 h 8"/>
                    <a:gd name="T10" fmla="*/ 2 w 12"/>
                    <a:gd name="T11" fmla="*/ 4 h 8"/>
                    <a:gd name="T12" fmla="*/ 5 w 12"/>
                    <a:gd name="T13" fmla="*/ 7 h 8"/>
                    <a:gd name="T14" fmla="*/ 6 w 12"/>
                    <a:gd name="T15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8">
                      <a:moveTo>
                        <a:pt x="6" y="3"/>
                      </a:moveTo>
                      <a:cubicBezTo>
                        <a:pt x="6" y="3"/>
                        <a:pt x="6" y="3"/>
                        <a:pt x="6" y="4"/>
                      </a:cubicBezTo>
                      <a:cubicBezTo>
                        <a:pt x="6" y="4"/>
                        <a:pt x="5" y="3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4" y="3"/>
                        <a:pt x="3" y="2"/>
                        <a:pt x="2" y="2"/>
                      </a:cubicBezTo>
                      <a:cubicBezTo>
                        <a:pt x="0" y="2"/>
                        <a:pt x="2" y="4"/>
                        <a:pt x="2" y="4"/>
                      </a:cubicBezTo>
                      <a:cubicBezTo>
                        <a:pt x="3" y="6"/>
                        <a:pt x="3" y="5"/>
                        <a:pt x="5" y="7"/>
                      </a:cubicBezTo>
                      <a:cubicBezTo>
                        <a:pt x="12" y="8"/>
                        <a:pt x="9" y="0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8" name="Freeform 145">
                  <a:extLst>
                    <a:ext uri="{FF2B5EF4-FFF2-40B4-BE49-F238E27FC236}">
                      <a16:creationId xmlns:a16="http://schemas.microsoft.com/office/drawing/2014/main" id="{AEBEC384-DD03-45DC-8CE4-FE910C9CE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4975" y="4695825"/>
                  <a:ext cx="65088" cy="61913"/>
                </a:xfrm>
                <a:custGeom>
                  <a:avLst/>
                  <a:gdLst>
                    <a:gd name="T0" fmla="*/ 84 w 84"/>
                    <a:gd name="T1" fmla="*/ 10 h 80"/>
                    <a:gd name="T2" fmla="*/ 72 w 84"/>
                    <a:gd name="T3" fmla="*/ 7 h 80"/>
                    <a:gd name="T4" fmla="*/ 53 w 84"/>
                    <a:gd name="T5" fmla="*/ 4 h 80"/>
                    <a:gd name="T6" fmla="*/ 39 w 84"/>
                    <a:gd name="T7" fmla="*/ 7 h 80"/>
                    <a:gd name="T8" fmla="*/ 39 w 84"/>
                    <a:gd name="T9" fmla="*/ 9 h 80"/>
                    <a:gd name="T10" fmla="*/ 35 w 84"/>
                    <a:gd name="T11" fmla="*/ 8 h 80"/>
                    <a:gd name="T12" fmla="*/ 35 w 84"/>
                    <a:gd name="T13" fmla="*/ 10 h 80"/>
                    <a:gd name="T14" fmla="*/ 32 w 84"/>
                    <a:gd name="T15" fmla="*/ 10 h 80"/>
                    <a:gd name="T16" fmla="*/ 12 w 84"/>
                    <a:gd name="T17" fmla="*/ 15 h 80"/>
                    <a:gd name="T18" fmla="*/ 14 w 84"/>
                    <a:gd name="T19" fmla="*/ 18 h 80"/>
                    <a:gd name="T20" fmla="*/ 4 w 84"/>
                    <a:gd name="T21" fmla="*/ 20 h 80"/>
                    <a:gd name="T22" fmla="*/ 6 w 84"/>
                    <a:gd name="T23" fmla="*/ 23 h 80"/>
                    <a:gd name="T24" fmla="*/ 3 w 84"/>
                    <a:gd name="T25" fmla="*/ 23 h 80"/>
                    <a:gd name="T26" fmla="*/ 16 w 84"/>
                    <a:gd name="T27" fmla="*/ 28 h 80"/>
                    <a:gd name="T28" fmla="*/ 21 w 84"/>
                    <a:gd name="T29" fmla="*/ 43 h 80"/>
                    <a:gd name="T30" fmla="*/ 24 w 84"/>
                    <a:gd name="T31" fmla="*/ 44 h 80"/>
                    <a:gd name="T32" fmla="*/ 27 w 84"/>
                    <a:gd name="T33" fmla="*/ 46 h 80"/>
                    <a:gd name="T34" fmla="*/ 22 w 84"/>
                    <a:gd name="T35" fmla="*/ 49 h 80"/>
                    <a:gd name="T36" fmla="*/ 27 w 84"/>
                    <a:gd name="T37" fmla="*/ 48 h 80"/>
                    <a:gd name="T38" fmla="*/ 23 w 84"/>
                    <a:gd name="T39" fmla="*/ 55 h 80"/>
                    <a:gd name="T40" fmla="*/ 26 w 84"/>
                    <a:gd name="T41" fmla="*/ 65 h 80"/>
                    <a:gd name="T42" fmla="*/ 28 w 84"/>
                    <a:gd name="T43" fmla="*/ 70 h 80"/>
                    <a:gd name="T44" fmla="*/ 28 w 84"/>
                    <a:gd name="T45" fmla="*/ 70 h 80"/>
                    <a:gd name="T46" fmla="*/ 31 w 84"/>
                    <a:gd name="T47" fmla="*/ 73 h 80"/>
                    <a:gd name="T48" fmla="*/ 32 w 84"/>
                    <a:gd name="T49" fmla="*/ 74 h 80"/>
                    <a:gd name="T50" fmla="*/ 38 w 84"/>
                    <a:gd name="T51" fmla="*/ 77 h 80"/>
                    <a:gd name="T52" fmla="*/ 45 w 84"/>
                    <a:gd name="T53" fmla="*/ 62 h 80"/>
                    <a:gd name="T54" fmla="*/ 56 w 84"/>
                    <a:gd name="T55" fmla="*/ 55 h 80"/>
                    <a:gd name="T56" fmla="*/ 72 w 84"/>
                    <a:gd name="T57" fmla="*/ 47 h 80"/>
                    <a:gd name="T58" fmla="*/ 67 w 84"/>
                    <a:gd name="T59" fmla="*/ 46 h 80"/>
                    <a:gd name="T60" fmla="*/ 67 w 84"/>
                    <a:gd name="T61" fmla="*/ 46 h 80"/>
                    <a:gd name="T62" fmla="*/ 67 w 84"/>
                    <a:gd name="T63" fmla="*/ 45 h 80"/>
                    <a:gd name="T64" fmla="*/ 69 w 84"/>
                    <a:gd name="T65" fmla="*/ 43 h 80"/>
                    <a:gd name="T66" fmla="*/ 74 w 84"/>
                    <a:gd name="T67" fmla="*/ 43 h 80"/>
                    <a:gd name="T68" fmla="*/ 74 w 84"/>
                    <a:gd name="T69" fmla="*/ 35 h 80"/>
                    <a:gd name="T70" fmla="*/ 75 w 84"/>
                    <a:gd name="T71" fmla="*/ 32 h 80"/>
                    <a:gd name="T72" fmla="*/ 74 w 84"/>
                    <a:gd name="T73" fmla="*/ 31 h 80"/>
                    <a:gd name="T74" fmla="*/ 72 w 84"/>
                    <a:gd name="T75" fmla="*/ 27 h 80"/>
                    <a:gd name="T76" fmla="*/ 77 w 84"/>
                    <a:gd name="T77" fmla="*/ 28 h 80"/>
                    <a:gd name="T78" fmla="*/ 74 w 84"/>
                    <a:gd name="T79" fmla="*/ 23 h 80"/>
                    <a:gd name="T80" fmla="*/ 75 w 84"/>
                    <a:gd name="T81" fmla="*/ 23 h 80"/>
                    <a:gd name="T82" fmla="*/ 72 w 84"/>
                    <a:gd name="T83" fmla="*/ 23 h 80"/>
                    <a:gd name="T84" fmla="*/ 76 w 84"/>
                    <a:gd name="T85" fmla="*/ 19 h 80"/>
                    <a:gd name="T86" fmla="*/ 75 w 84"/>
                    <a:gd name="T87" fmla="*/ 17 h 80"/>
                    <a:gd name="T88" fmla="*/ 84 w 84"/>
                    <a:gd name="T89" fmla="*/ 1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4" h="80">
                      <a:moveTo>
                        <a:pt x="84" y="10"/>
                      </a:moveTo>
                      <a:cubicBezTo>
                        <a:pt x="79" y="9"/>
                        <a:pt x="70" y="13"/>
                        <a:pt x="72" y="7"/>
                      </a:cubicBezTo>
                      <a:cubicBezTo>
                        <a:pt x="67" y="6"/>
                        <a:pt x="58" y="0"/>
                        <a:pt x="53" y="4"/>
                      </a:cubicBezTo>
                      <a:cubicBezTo>
                        <a:pt x="49" y="5"/>
                        <a:pt x="42" y="5"/>
                        <a:pt x="39" y="7"/>
                      </a:cubicBezTo>
                      <a:cubicBezTo>
                        <a:pt x="39" y="8"/>
                        <a:pt x="40" y="9"/>
                        <a:pt x="39" y="9"/>
                      </a:cubicBezTo>
                      <a:cubicBezTo>
                        <a:pt x="38" y="8"/>
                        <a:pt x="37" y="7"/>
                        <a:pt x="35" y="8"/>
                      </a:cubicBezTo>
                      <a:cubicBezTo>
                        <a:pt x="35" y="8"/>
                        <a:pt x="35" y="9"/>
                        <a:pt x="35" y="10"/>
                      </a:cubicBezTo>
                      <a:cubicBezTo>
                        <a:pt x="34" y="10"/>
                        <a:pt x="32" y="7"/>
                        <a:pt x="32" y="10"/>
                      </a:cubicBezTo>
                      <a:cubicBezTo>
                        <a:pt x="30" y="8"/>
                        <a:pt x="14" y="11"/>
                        <a:pt x="12" y="15"/>
                      </a:cubicBezTo>
                      <a:cubicBezTo>
                        <a:pt x="12" y="16"/>
                        <a:pt x="17" y="15"/>
                        <a:pt x="14" y="18"/>
                      </a:cubicBezTo>
                      <a:cubicBezTo>
                        <a:pt x="13" y="19"/>
                        <a:pt x="6" y="19"/>
                        <a:pt x="4" y="20"/>
                      </a:cubicBezTo>
                      <a:cubicBezTo>
                        <a:pt x="3" y="21"/>
                        <a:pt x="5" y="22"/>
                        <a:pt x="6" y="23"/>
                      </a:cubicBezTo>
                      <a:cubicBezTo>
                        <a:pt x="5" y="23"/>
                        <a:pt x="4" y="23"/>
                        <a:pt x="3" y="23"/>
                      </a:cubicBezTo>
                      <a:cubicBezTo>
                        <a:pt x="0" y="27"/>
                        <a:pt x="14" y="28"/>
                        <a:pt x="16" y="28"/>
                      </a:cubicBezTo>
                      <a:cubicBezTo>
                        <a:pt x="25" y="28"/>
                        <a:pt x="22" y="39"/>
                        <a:pt x="21" y="43"/>
                      </a:cubicBezTo>
                      <a:cubicBezTo>
                        <a:pt x="21" y="43"/>
                        <a:pt x="23" y="43"/>
                        <a:pt x="24" y="44"/>
                      </a:cubicBezTo>
                      <a:cubicBezTo>
                        <a:pt x="26" y="44"/>
                        <a:pt x="28" y="45"/>
                        <a:pt x="27" y="46"/>
                      </a:cubicBezTo>
                      <a:cubicBezTo>
                        <a:pt x="25" y="45"/>
                        <a:pt x="20" y="47"/>
                        <a:pt x="22" y="49"/>
                      </a:cubicBezTo>
                      <a:cubicBezTo>
                        <a:pt x="25" y="51"/>
                        <a:pt x="25" y="48"/>
                        <a:pt x="27" y="48"/>
                      </a:cubicBezTo>
                      <a:cubicBezTo>
                        <a:pt x="26" y="51"/>
                        <a:pt x="23" y="52"/>
                        <a:pt x="23" y="55"/>
                      </a:cubicBezTo>
                      <a:cubicBezTo>
                        <a:pt x="22" y="57"/>
                        <a:pt x="26" y="65"/>
                        <a:pt x="26" y="65"/>
                      </a:cubicBezTo>
                      <a:cubicBezTo>
                        <a:pt x="25" y="67"/>
                        <a:pt x="27" y="68"/>
                        <a:pt x="28" y="70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29" y="72"/>
                        <a:pt x="30" y="73"/>
                        <a:pt x="31" y="73"/>
                      </a:cubicBezTo>
                      <a:cubicBezTo>
                        <a:pt x="32" y="74"/>
                        <a:pt x="32" y="74"/>
                        <a:pt x="32" y="74"/>
                      </a:cubicBezTo>
                      <a:cubicBezTo>
                        <a:pt x="34" y="75"/>
                        <a:pt x="36" y="75"/>
                        <a:pt x="38" y="77"/>
                      </a:cubicBezTo>
                      <a:cubicBezTo>
                        <a:pt x="40" y="80"/>
                        <a:pt x="46" y="62"/>
                        <a:pt x="45" y="62"/>
                      </a:cubicBezTo>
                      <a:cubicBezTo>
                        <a:pt x="49" y="60"/>
                        <a:pt x="54" y="60"/>
                        <a:pt x="56" y="55"/>
                      </a:cubicBezTo>
                      <a:cubicBezTo>
                        <a:pt x="57" y="53"/>
                        <a:pt x="70" y="48"/>
                        <a:pt x="72" y="47"/>
                      </a:cubicBezTo>
                      <a:cubicBezTo>
                        <a:pt x="75" y="45"/>
                        <a:pt x="69" y="46"/>
                        <a:pt x="67" y="46"/>
                      </a:cubicBezTo>
                      <a:cubicBezTo>
                        <a:pt x="67" y="46"/>
                        <a:pt x="67" y="46"/>
                        <a:pt x="67" y="46"/>
                      </a:cubicBezTo>
                      <a:cubicBezTo>
                        <a:pt x="67" y="46"/>
                        <a:pt x="66" y="46"/>
                        <a:pt x="67" y="45"/>
                      </a:cubicBezTo>
                      <a:cubicBezTo>
                        <a:pt x="69" y="45"/>
                        <a:pt x="67" y="43"/>
                        <a:pt x="69" y="43"/>
                      </a:cubicBezTo>
                      <a:cubicBezTo>
                        <a:pt x="71" y="46"/>
                        <a:pt x="76" y="45"/>
                        <a:pt x="74" y="43"/>
                      </a:cubicBezTo>
                      <a:cubicBezTo>
                        <a:pt x="72" y="42"/>
                        <a:pt x="73" y="34"/>
                        <a:pt x="74" y="35"/>
                      </a:cubicBezTo>
                      <a:cubicBezTo>
                        <a:pt x="77" y="33"/>
                        <a:pt x="77" y="34"/>
                        <a:pt x="75" y="32"/>
                      </a:cubicBezTo>
                      <a:cubicBezTo>
                        <a:pt x="75" y="31"/>
                        <a:pt x="75" y="31"/>
                        <a:pt x="74" y="31"/>
                      </a:cubicBezTo>
                      <a:cubicBezTo>
                        <a:pt x="78" y="28"/>
                        <a:pt x="73" y="29"/>
                        <a:pt x="72" y="27"/>
                      </a:cubicBezTo>
                      <a:cubicBezTo>
                        <a:pt x="74" y="24"/>
                        <a:pt x="76" y="26"/>
                        <a:pt x="77" y="28"/>
                      </a:cubicBezTo>
                      <a:cubicBezTo>
                        <a:pt x="79" y="29"/>
                        <a:pt x="76" y="25"/>
                        <a:pt x="74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4" y="22"/>
                        <a:pt x="73" y="22"/>
                        <a:pt x="72" y="23"/>
                      </a:cubicBezTo>
                      <a:cubicBezTo>
                        <a:pt x="74" y="16"/>
                        <a:pt x="71" y="22"/>
                        <a:pt x="76" y="19"/>
                      </a:cubicBezTo>
                      <a:cubicBezTo>
                        <a:pt x="76" y="19"/>
                        <a:pt x="75" y="16"/>
                        <a:pt x="75" y="17"/>
                      </a:cubicBezTo>
                      <a:cubicBezTo>
                        <a:pt x="75" y="15"/>
                        <a:pt x="84" y="11"/>
                        <a:pt x="8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9" name="Freeform 146">
                  <a:extLst>
                    <a:ext uri="{FF2B5EF4-FFF2-40B4-BE49-F238E27FC236}">
                      <a16:creationId xmlns:a16="http://schemas.microsoft.com/office/drawing/2014/main" id="{3915DB26-3B9B-42E2-A0AB-81D967821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050" y="4730750"/>
                  <a:ext cx="1588" cy="158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90" name="Freeform 147">
                  <a:extLst>
                    <a:ext uri="{FF2B5EF4-FFF2-40B4-BE49-F238E27FC236}">
                      <a16:creationId xmlns:a16="http://schemas.microsoft.com/office/drawing/2014/main" id="{CA86631C-5616-468A-B1B8-6407ADC4D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8463" y="4730750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91" name="Freeform 148">
                  <a:extLst>
                    <a:ext uri="{FF2B5EF4-FFF2-40B4-BE49-F238E27FC236}">
                      <a16:creationId xmlns:a16="http://schemas.microsoft.com/office/drawing/2014/main" id="{E047EBFE-C396-4A66-89B6-1ADA1F478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3713" y="4718050"/>
                  <a:ext cx="1588" cy="158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0 w 2"/>
                    <a:gd name="T5" fmla="*/ 1 h 2"/>
                    <a:gd name="T6" fmla="*/ 2 w 2"/>
                    <a:gd name="T7" fmla="*/ 2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92" name="Freeform 149">
                  <a:extLst>
                    <a:ext uri="{FF2B5EF4-FFF2-40B4-BE49-F238E27FC236}">
                      <a16:creationId xmlns:a16="http://schemas.microsoft.com/office/drawing/2014/main" id="{45660C57-6092-4880-87FE-C10D8F24C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1638" y="4718050"/>
                  <a:ext cx="7938" cy="7938"/>
                </a:xfrm>
                <a:custGeom>
                  <a:avLst/>
                  <a:gdLst>
                    <a:gd name="T0" fmla="*/ 9 w 10"/>
                    <a:gd name="T1" fmla="*/ 1 h 10"/>
                    <a:gd name="T2" fmla="*/ 4 w 10"/>
                    <a:gd name="T3" fmla="*/ 5 h 10"/>
                    <a:gd name="T4" fmla="*/ 2 w 10"/>
                    <a:gd name="T5" fmla="*/ 4 h 10"/>
                    <a:gd name="T6" fmla="*/ 5 w 10"/>
                    <a:gd name="T7" fmla="*/ 9 h 10"/>
                    <a:gd name="T8" fmla="*/ 10 w 10"/>
                    <a:gd name="T9" fmla="*/ 3 h 10"/>
                    <a:gd name="T10" fmla="*/ 9 w 10"/>
                    <a:gd name="T11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0">
                      <a:moveTo>
                        <a:pt x="9" y="1"/>
                      </a:moveTo>
                      <a:cubicBezTo>
                        <a:pt x="5" y="0"/>
                        <a:pt x="5" y="4"/>
                        <a:pt x="4" y="5"/>
                      </a:cubicBezTo>
                      <a:cubicBezTo>
                        <a:pt x="3" y="5"/>
                        <a:pt x="2" y="4"/>
                        <a:pt x="2" y="4"/>
                      </a:cubicBezTo>
                      <a:cubicBezTo>
                        <a:pt x="0" y="4"/>
                        <a:pt x="3" y="10"/>
                        <a:pt x="5" y="9"/>
                      </a:cubicBezTo>
                      <a:cubicBezTo>
                        <a:pt x="5" y="9"/>
                        <a:pt x="9" y="3"/>
                        <a:pt x="10" y="3"/>
                      </a:cubicBezTo>
                      <a:cubicBezTo>
                        <a:pt x="10" y="3"/>
                        <a:pt x="9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93" name="Freeform 150">
                  <a:extLst>
                    <a:ext uri="{FF2B5EF4-FFF2-40B4-BE49-F238E27FC236}">
                      <a16:creationId xmlns:a16="http://schemas.microsoft.com/office/drawing/2014/main" id="{3F009480-FD87-4053-B89E-161D974C3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575" y="4721225"/>
                  <a:ext cx="0" cy="0"/>
                </a:xfrm>
                <a:custGeom>
                  <a:avLst/>
                  <a:gdLst>
                    <a:gd name="T0" fmla="*/ 1 w 1"/>
                    <a:gd name="T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94" name="Freeform 151">
                  <a:extLst>
                    <a:ext uri="{FF2B5EF4-FFF2-40B4-BE49-F238E27FC236}">
                      <a16:creationId xmlns:a16="http://schemas.microsoft.com/office/drawing/2014/main" id="{1B987703-3F63-4037-9991-6A2D389C8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4025" y="4729163"/>
                  <a:ext cx="0" cy="1588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95" name="Freeform 152">
                  <a:extLst>
                    <a:ext uri="{FF2B5EF4-FFF2-40B4-BE49-F238E27FC236}">
                      <a16:creationId xmlns:a16="http://schemas.microsoft.com/office/drawing/2014/main" id="{4DF5A829-D7EC-4AEB-9187-A9AF0BB73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6400" y="4706938"/>
                  <a:ext cx="7938" cy="3175"/>
                </a:xfrm>
                <a:custGeom>
                  <a:avLst/>
                  <a:gdLst>
                    <a:gd name="T0" fmla="*/ 3 w 11"/>
                    <a:gd name="T1" fmla="*/ 2 h 6"/>
                    <a:gd name="T2" fmla="*/ 3 w 11"/>
                    <a:gd name="T3" fmla="*/ 3 h 6"/>
                    <a:gd name="T4" fmla="*/ 3 w 11"/>
                    <a:gd name="T5" fmla="*/ 5 h 6"/>
                    <a:gd name="T6" fmla="*/ 3 w 11"/>
                    <a:gd name="T7" fmla="*/ 5 h 6"/>
                    <a:gd name="T8" fmla="*/ 7 w 11"/>
                    <a:gd name="T9" fmla="*/ 6 h 6"/>
                    <a:gd name="T10" fmla="*/ 3 w 11"/>
                    <a:gd name="T1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">
                      <a:moveTo>
                        <a:pt x="3" y="2"/>
                      </a:moveTo>
                      <a:cubicBezTo>
                        <a:pt x="2" y="2"/>
                        <a:pt x="3" y="3"/>
                        <a:pt x="3" y="3"/>
                      </a:cubicBezTo>
                      <a:cubicBezTo>
                        <a:pt x="3" y="3"/>
                        <a:pt x="0" y="4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7" y="6"/>
                        <a:pt x="7" y="6"/>
                      </a:cubicBezTo>
                      <a:cubicBezTo>
                        <a:pt x="11" y="5"/>
                        <a:pt x="5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96" name="Freeform 153">
                  <a:extLst>
                    <a:ext uri="{FF2B5EF4-FFF2-40B4-BE49-F238E27FC236}">
                      <a16:creationId xmlns:a16="http://schemas.microsoft.com/office/drawing/2014/main" id="{11A863D7-03A2-4889-BC0E-7F861B0F79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575" y="4710113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1"/>
                        <a:pt x="2" y="2"/>
                        <a:pt x="3" y="1"/>
                      </a:cubicBezTo>
                      <a:cubicBezTo>
                        <a:pt x="2" y="0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97" name="Freeform 154">
                  <a:extLst>
                    <a:ext uri="{FF2B5EF4-FFF2-40B4-BE49-F238E27FC236}">
                      <a16:creationId xmlns:a16="http://schemas.microsoft.com/office/drawing/2014/main" id="{3FA1EA87-52CC-445A-A30A-D2A54CD89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1788" y="4800600"/>
                  <a:ext cx="1588" cy="0"/>
                </a:xfrm>
                <a:custGeom>
                  <a:avLst/>
                  <a:gdLst>
                    <a:gd name="T0" fmla="*/ 1 w 2"/>
                    <a:gd name="T1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2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98" name="Freeform 155">
                  <a:extLst>
                    <a:ext uri="{FF2B5EF4-FFF2-40B4-BE49-F238E27FC236}">
                      <a16:creationId xmlns:a16="http://schemas.microsoft.com/office/drawing/2014/main" id="{83C3A12D-B919-4796-8863-03D737F24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6563" y="4749800"/>
                  <a:ext cx="1588" cy="1588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0 h 2"/>
                    <a:gd name="T4" fmla="*/ 1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99" name="Freeform 156">
                  <a:extLst>
                    <a:ext uri="{FF2B5EF4-FFF2-40B4-BE49-F238E27FC236}">
                      <a16:creationId xmlns:a16="http://schemas.microsoft.com/office/drawing/2014/main" id="{69710078-828D-4D15-AA35-D036E3B98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9100" y="4965700"/>
                  <a:ext cx="1588" cy="1588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0" name="Freeform 157">
                  <a:extLst>
                    <a:ext uri="{FF2B5EF4-FFF2-40B4-BE49-F238E27FC236}">
                      <a16:creationId xmlns:a16="http://schemas.microsoft.com/office/drawing/2014/main" id="{0C2B86AC-3A4C-4131-99DB-BD6660C6D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3713" y="4711700"/>
                  <a:ext cx="1588" cy="1588"/>
                </a:xfrm>
                <a:custGeom>
                  <a:avLst/>
                  <a:gdLst>
                    <a:gd name="T0" fmla="*/ 1 w 3"/>
                    <a:gd name="T1" fmla="*/ 1 h 1"/>
                    <a:gd name="T2" fmla="*/ 2 w 3"/>
                    <a:gd name="T3" fmla="*/ 1 h 1"/>
                    <a:gd name="T4" fmla="*/ 1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3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1" name="Freeform 158">
                  <a:extLst>
                    <a:ext uri="{FF2B5EF4-FFF2-40B4-BE49-F238E27FC236}">
                      <a16:creationId xmlns:a16="http://schemas.microsoft.com/office/drawing/2014/main" id="{EFA4E0F6-088E-40B9-9674-F18BEB6C8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338" y="4705350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1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0"/>
                        <a:pt x="0" y="3"/>
                        <a:pt x="2" y="2"/>
                      </a:cubicBezTo>
                      <a:cubicBezTo>
                        <a:pt x="1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2" name="Freeform 159">
                  <a:extLst>
                    <a:ext uri="{FF2B5EF4-FFF2-40B4-BE49-F238E27FC236}">
                      <a16:creationId xmlns:a16="http://schemas.microsoft.com/office/drawing/2014/main" id="{4FFBECDB-090E-45A2-B502-6A9E1BB14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150" y="4748213"/>
                  <a:ext cx="0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3" name="Freeform 160">
                  <a:extLst>
                    <a:ext uri="{FF2B5EF4-FFF2-40B4-BE49-F238E27FC236}">
                      <a16:creationId xmlns:a16="http://schemas.microsoft.com/office/drawing/2014/main" id="{40FED489-FACE-41F2-96A8-269F967AC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050" y="4819650"/>
                  <a:ext cx="1588" cy="3175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1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1" y="0"/>
                        <a:pt x="0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4" name="Freeform 161">
                  <a:extLst>
                    <a:ext uri="{FF2B5EF4-FFF2-40B4-BE49-F238E27FC236}">
                      <a16:creationId xmlns:a16="http://schemas.microsoft.com/office/drawing/2014/main" id="{2EDF3F78-B19C-41CC-9561-3504DE1424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2738" y="4732338"/>
                  <a:ext cx="1588" cy="0"/>
                </a:xfrm>
                <a:custGeom>
                  <a:avLst/>
                  <a:gdLst>
                    <a:gd name="T0" fmla="*/ 1 w 3"/>
                    <a:gd name="T1" fmla="*/ 1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3">
                      <a:moveTo>
                        <a:pt x="1" y="0"/>
                      </a:moveTo>
                      <a:cubicBezTo>
                        <a:pt x="3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5" name="Freeform 162">
                  <a:extLst>
                    <a:ext uri="{FF2B5EF4-FFF2-40B4-BE49-F238E27FC236}">
                      <a16:creationId xmlns:a16="http://schemas.microsoft.com/office/drawing/2014/main" id="{459DA193-1D02-4B58-A10E-EB76A7374B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0525" y="4854575"/>
                  <a:ext cx="0" cy="1588"/>
                </a:xfrm>
                <a:custGeom>
                  <a:avLst/>
                  <a:gdLst>
                    <a:gd name="T0" fmla="*/ 1 h 2"/>
                    <a:gd name="T1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6" name="Rectangle 163">
                  <a:extLst>
                    <a:ext uri="{FF2B5EF4-FFF2-40B4-BE49-F238E27FC236}">
                      <a16:creationId xmlns:a16="http://schemas.microsoft.com/office/drawing/2014/main" id="{A1B06C51-D6AF-4A05-AA09-9C9F679B9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3225" y="4727575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7" name="Oval 164">
                  <a:extLst>
                    <a:ext uri="{FF2B5EF4-FFF2-40B4-BE49-F238E27FC236}">
                      <a16:creationId xmlns:a16="http://schemas.microsoft.com/office/drawing/2014/main" id="{E65BC1CC-EC91-45A8-A2F6-C364BBD1D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3225" y="4727575"/>
                  <a:ext cx="1588" cy="1588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8" name="Freeform 165">
                  <a:extLst>
                    <a:ext uri="{FF2B5EF4-FFF2-40B4-BE49-F238E27FC236}">
                      <a16:creationId xmlns:a16="http://schemas.microsoft.com/office/drawing/2014/main" id="{9E08887C-9605-4D51-B6AB-F30A8DB17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225" y="47275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9" name="Freeform 166">
                  <a:extLst>
                    <a:ext uri="{FF2B5EF4-FFF2-40B4-BE49-F238E27FC236}">
                      <a16:creationId xmlns:a16="http://schemas.microsoft.com/office/drawing/2014/main" id="{0DB75498-D9FF-4100-A7C8-06E8D50A9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0200" y="4810125"/>
                  <a:ext cx="0" cy="1588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0" name="Freeform 167">
                  <a:extLst>
                    <a:ext uri="{FF2B5EF4-FFF2-40B4-BE49-F238E27FC236}">
                      <a16:creationId xmlns:a16="http://schemas.microsoft.com/office/drawing/2014/main" id="{55FB11E6-9626-4011-A960-06D000769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138" y="4756150"/>
                  <a:ext cx="4763" cy="7938"/>
                </a:xfrm>
                <a:custGeom>
                  <a:avLst/>
                  <a:gdLst>
                    <a:gd name="T0" fmla="*/ 6 w 6"/>
                    <a:gd name="T1" fmla="*/ 5 h 10"/>
                    <a:gd name="T2" fmla="*/ 3 w 6"/>
                    <a:gd name="T3" fmla="*/ 10 h 10"/>
                    <a:gd name="T4" fmla="*/ 4 w 6"/>
                    <a:gd name="T5" fmla="*/ 8 h 10"/>
                    <a:gd name="T6" fmla="*/ 6 w 6"/>
                    <a:gd name="T7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0">
                      <a:moveTo>
                        <a:pt x="6" y="5"/>
                      </a:moveTo>
                      <a:cubicBezTo>
                        <a:pt x="3" y="0"/>
                        <a:pt x="0" y="10"/>
                        <a:pt x="3" y="10"/>
                      </a:cubicBezTo>
                      <a:cubicBezTo>
                        <a:pt x="3" y="9"/>
                        <a:pt x="3" y="8"/>
                        <a:pt x="4" y="8"/>
                      </a:cubicBezTo>
                      <a:cubicBezTo>
                        <a:pt x="4" y="7"/>
                        <a:pt x="5" y="6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1" name="Freeform 168">
                  <a:extLst>
                    <a:ext uri="{FF2B5EF4-FFF2-40B4-BE49-F238E27FC236}">
                      <a16:creationId xmlns:a16="http://schemas.microsoft.com/office/drawing/2014/main" id="{9CF10E55-DBB1-48D2-95F4-D99A13734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0213" y="4841875"/>
                  <a:ext cx="1588" cy="158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0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2" name="Rectangle 169">
                  <a:extLst>
                    <a:ext uri="{FF2B5EF4-FFF2-40B4-BE49-F238E27FC236}">
                      <a16:creationId xmlns:a16="http://schemas.microsoft.com/office/drawing/2014/main" id="{CB2A9804-D3E6-41C6-BEBF-204CC422A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00" y="4965700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3" name="Freeform 170">
                  <a:extLst>
                    <a:ext uri="{FF2B5EF4-FFF2-40B4-BE49-F238E27FC236}">
                      <a16:creationId xmlns:a16="http://schemas.microsoft.com/office/drawing/2014/main" id="{A6E87D25-0B21-47CE-9E00-BF392AB18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625" y="47561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4" name="Freeform 171">
                  <a:extLst>
                    <a:ext uri="{FF2B5EF4-FFF2-40B4-BE49-F238E27FC236}">
                      <a16:creationId xmlns:a16="http://schemas.microsoft.com/office/drawing/2014/main" id="{7ECC818F-371D-4DCB-AA04-AD4C50064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225" y="48498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5" name="Freeform 172">
                  <a:extLst>
                    <a:ext uri="{FF2B5EF4-FFF2-40B4-BE49-F238E27FC236}">
                      <a16:creationId xmlns:a16="http://schemas.microsoft.com/office/drawing/2014/main" id="{8EABEC3F-35B4-4A55-ABE4-D2578ED2B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4175" y="4811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6" name="Freeform 173">
                  <a:extLst>
                    <a:ext uri="{FF2B5EF4-FFF2-40B4-BE49-F238E27FC236}">
                      <a16:creationId xmlns:a16="http://schemas.microsoft.com/office/drawing/2014/main" id="{D0B3A4DA-B47A-4665-80AB-A95462DCC1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6088" y="4772025"/>
                  <a:ext cx="0" cy="0"/>
                </a:xfrm>
                <a:custGeom>
                  <a:avLst/>
                  <a:gdLst>
                    <a:gd name="T0" fmla="*/ 1 w 1"/>
                    <a:gd name="T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7" name="Freeform 174">
                  <a:extLst>
                    <a:ext uri="{FF2B5EF4-FFF2-40B4-BE49-F238E27FC236}">
                      <a16:creationId xmlns:a16="http://schemas.microsoft.com/office/drawing/2014/main" id="{D4040C36-EF06-4A63-8EE8-55A67E7C4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3" y="47577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8" name="Freeform 175">
                  <a:extLst>
                    <a:ext uri="{FF2B5EF4-FFF2-40B4-BE49-F238E27FC236}">
                      <a16:creationId xmlns:a16="http://schemas.microsoft.com/office/drawing/2014/main" id="{22D96662-AAB3-4516-8364-DD4BCE9DB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275" y="49688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9" name="Freeform 176">
                  <a:extLst>
                    <a:ext uri="{FF2B5EF4-FFF2-40B4-BE49-F238E27FC236}">
                      <a16:creationId xmlns:a16="http://schemas.microsoft.com/office/drawing/2014/main" id="{59B38612-361D-4611-BDBA-B052C6A8C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625" y="4716463"/>
                  <a:ext cx="179388" cy="274638"/>
                </a:xfrm>
                <a:custGeom>
                  <a:avLst/>
                  <a:gdLst>
                    <a:gd name="T0" fmla="*/ 219 w 234"/>
                    <a:gd name="T1" fmla="*/ 264 h 357"/>
                    <a:gd name="T2" fmla="*/ 188 w 234"/>
                    <a:gd name="T3" fmla="*/ 305 h 357"/>
                    <a:gd name="T4" fmla="*/ 176 w 234"/>
                    <a:gd name="T5" fmla="*/ 323 h 357"/>
                    <a:gd name="T6" fmla="*/ 176 w 234"/>
                    <a:gd name="T7" fmla="*/ 349 h 357"/>
                    <a:gd name="T8" fmla="*/ 165 w 234"/>
                    <a:gd name="T9" fmla="*/ 349 h 357"/>
                    <a:gd name="T10" fmla="*/ 161 w 234"/>
                    <a:gd name="T11" fmla="*/ 343 h 357"/>
                    <a:gd name="T12" fmla="*/ 157 w 234"/>
                    <a:gd name="T13" fmla="*/ 328 h 357"/>
                    <a:gd name="T14" fmla="*/ 149 w 234"/>
                    <a:gd name="T15" fmla="*/ 286 h 357"/>
                    <a:gd name="T16" fmla="*/ 118 w 234"/>
                    <a:gd name="T17" fmla="*/ 218 h 357"/>
                    <a:gd name="T18" fmla="*/ 109 w 234"/>
                    <a:gd name="T19" fmla="*/ 176 h 357"/>
                    <a:gd name="T20" fmla="*/ 57 w 234"/>
                    <a:gd name="T21" fmla="*/ 137 h 357"/>
                    <a:gd name="T22" fmla="*/ 51 w 234"/>
                    <a:gd name="T23" fmla="*/ 131 h 357"/>
                    <a:gd name="T24" fmla="*/ 46 w 234"/>
                    <a:gd name="T25" fmla="*/ 126 h 357"/>
                    <a:gd name="T26" fmla="*/ 40 w 234"/>
                    <a:gd name="T27" fmla="*/ 95 h 357"/>
                    <a:gd name="T28" fmla="*/ 56 w 234"/>
                    <a:gd name="T29" fmla="*/ 66 h 357"/>
                    <a:gd name="T30" fmla="*/ 53 w 234"/>
                    <a:gd name="T31" fmla="*/ 45 h 357"/>
                    <a:gd name="T32" fmla="*/ 28 w 234"/>
                    <a:gd name="T33" fmla="*/ 41 h 357"/>
                    <a:gd name="T34" fmla="*/ 17 w 234"/>
                    <a:gd name="T35" fmla="*/ 44 h 357"/>
                    <a:gd name="T36" fmla="*/ 24 w 234"/>
                    <a:gd name="T37" fmla="*/ 27 h 357"/>
                    <a:gd name="T38" fmla="*/ 30 w 234"/>
                    <a:gd name="T39" fmla="*/ 19 h 357"/>
                    <a:gd name="T40" fmla="*/ 69 w 234"/>
                    <a:gd name="T41" fmla="*/ 8 h 357"/>
                    <a:gd name="T42" fmla="*/ 94 w 234"/>
                    <a:gd name="T43" fmla="*/ 10 h 357"/>
                    <a:gd name="T44" fmla="*/ 108 w 234"/>
                    <a:gd name="T45" fmla="*/ 19 h 357"/>
                    <a:gd name="T46" fmla="*/ 108 w 234"/>
                    <a:gd name="T47" fmla="*/ 7 h 357"/>
                    <a:gd name="T48" fmla="*/ 125 w 234"/>
                    <a:gd name="T49" fmla="*/ 5 h 357"/>
                    <a:gd name="T50" fmla="*/ 122 w 234"/>
                    <a:gd name="T51" fmla="*/ 18 h 357"/>
                    <a:gd name="T52" fmla="*/ 142 w 234"/>
                    <a:gd name="T53" fmla="*/ 6 h 357"/>
                    <a:gd name="T54" fmla="*/ 152 w 234"/>
                    <a:gd name="T55" fmla="*/ 7 h 357"/>
                    <a:gd name="T56" fmla="*/ 167 w 234"/>
                    <a:gd name="T57" fmla="*/ 11 h 357"/>
                    <a:gd name="T58" fmla="*/ 176 w 234"/>
                    <a:gd name="T59" fmla="*/ 21 h 357"/>
                    <a:gd name="T60" fmla="*/ 177 w 234"/>
                    <a:gd name="T61" fmla="*/ 42 h 357"/>
                    <a:gd name="T62" fmla="*/ 158 w 234"/>
                    <a:gd name="T63" fmla="*/ 35 h 357"/>
                    <a:gd name="T64" fmla="*/ 162 w 234"/>
                    <a:gd name="T65" fmla="*/ 18 h 357"/>
                    <a:gd name="T66" fmla="*/ 149 w 234"/>
                    <a:gd name="T67" fmla="*/ 30 h 357"/>
                    <a:gd name="T68" fmla="*/ 145 w 234"/>
                    <a:gd name="T69" fmla="*/ 31 h 357"/>
                    <a:gd name="T70" fmla="*/ 143 w 234"/>
                    <a:gd name="T71" fmla="*/ 67 h 357"/>
                    <a:gd name="T72" fmla="*/ 155 w 234"/>
                    <a:gd name="T73" fmla="*/ 41 h 357"/>
                    <a:gd name="T74" fmla="*/ 190 w 234"/>
                    <a:gd name="T75" fmla="*/ 72 h 357"/>
                    <a:gd name="T76" fmla="*/ 187 w 234"/>
                    <a:gd name="T77" fmla="*/ 85 h 357"/>
                    <a:gd name="T78" fmla="*/ 177 w 234"/>
                    <a:gd name="T79" fmla="*/ 77 h 357"/>
                    <a:gd name="T80" fmla="*/ 177 w 234"/>
                    <a:gd name="T81" fmla="*/ 78 h 357"/>
                    <a:gd name="T82" fmla="*/ 173 w 234"/>
                    <a:gd name="T83" fmla="*/ 80 h 357"/>
                    <a:gd name="T84" fmla="*/ 179 w 234"/>
                    <a:gd name="T85" fmla="*/ 84 h 357"/>
                    <a:gd name="T86" fmla="*/ 158 w 234"/>
                    <a:gd name="T87" fmla="*/ 96 h 357"/>
                    <a:gd name="T88" fmla="*/ 123 w 234"/>
                    <a:gd name="T89" fmla="*/ 135 h 357"/>
                    <a:gd name="T90" fmla="*/ 95 w 234"/>
                    <a:gd name="T91" fmla="*/ 123 h 357"/>
                    <a:gd name="T92" fmla="*/ 89 w 234"/>
                    <a:gd name="T93" fmla="*/ 151 h 357"/>
                    <a:gd name="T94" fmla="*/ 112 w 234"/>
                    <a:gd name="T95" fmla="*/ 172 h 357"/>
                    <a:gd name="T96" fmla="*/ 132 w 234"/>
                    <a:gd name="T97" fmla="*/ 173 h 357"/>
                    <a:gd name="T98" fmla="*/ 145 w 234"/>
                    <a:gd name="T99" fmla="*/ 169 h 357"/>
                    <a:gd name="T100" fmla="*/ 166 w 234"/>
                    <a:gd name="T101" fmla="*/ 175 h 357"/>
                    <a:gd name="T102" fmla="*/ 221 w 234"/>
                    <a:gd name="T103" fmla="*/ 211 h 357"/>
                    <a:gd name="T104" fmla="*/ 227 w 234"/>
                    <a:gd name="T105" fmla="*/ 234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4" h="357">
                      <a:moveTo>
                        <a:pt x="227" y="234"/>
                      </a:moveTo>
                      <a:cubicBezTo>
                        <a:pt x="226" y="236"/>
                        <a:pt x="225" y="237"/>
                        <a:pt x="224" y="239"/>
                      </a:cubicBezTo>
                      <a:cubicBezTo>
                        <a:pt x="223" y="239"/>
                        <a:pt x="224" y="239"/>
                        <a:pt x="223" y="239"/>
                      </a:cubicBezTo>
                      <a:cubicBezTo>
                        <a:pt x="221" y="243"/>
                        <a:pt x="224" y="249"/>
                        <a:pt x="222" y="254"/>
                      </a:cubicBezTo>
                      <a:cubicBezTo>
                        <a:pt x="222" y="257"/>
                        <a:pt x="219" y="261"/>
                        <a:pt x="219" y="264"/>
                      </a:cubicBezTo>
                      <a:cubicBezTo>
                        <a:pt x="220" y="268"/>
                        <a:pt x="211" y="266"/>
                        <a:pt x="210" y="269"/>
                      </a:cubicBezTo>
                      <a:cubicBezTo>
                        <a:pt x="209" y="269"/>
                        <a:pt x="208" y="270"/>
                        <a:pt x="206" y="271"/>
                      </a:cubicBezTo>
                      <a:cubicBezTo>
                        <a:pt x="203" y="274"/>
                        <a:pt x="201" y="281"/>
                        <a:pt x="201" y="285"/>
                      </a:cubicBezTo>
                      <a:cubicBezTo>
                        <a:pt x="199" y="292"/>
                        <a:pt x="192" y="306"/>
                        <a:pt x="183" y="299"/>
                      </a:cubicBezTo>
                      <a:cubicBezTo>
                        <a:pt x="183" y="300"/>
                        <a:pt x="187" y="304"/>
                        <a:pt x="188" y="305"/>
                      </a:cubicBezTo>
                      <a:cubicBezTo>
                        <a:pt x="190" y="310"/>
                        <a:pt x="179" y="315"/>
                        <a:pt x="177" y="312"/>
                      </a:cubicBezTo>
                      <a:cubicBezTo>
                        <a:pt x="177" y="313"/>
                        <a:pt x="178" y="316"/>
                        <a:pt x="179" y="317"/>
                      </a:cubicBezTo>
                      <a:cubicBezTo>
                        <a:pt x="177" y="320"/>
                        <a:pt x="174" y="316"/>
                        <a:pt x="172" y="317"/>
                      </a:cubicBezTo>
                      <a:cubicBezTo>
                        <a:pt x="172" y="319"/>
                        <a:pt x="174" y="321"/>
                        <a:pt x="176" y="320"/>
                      </a:cubicBezTo>
                      <a:cubicBezTo>
                        <a:pt x="178" y="319"/>
                        <a:pt x="176" y="325"/>
                        <a:pt x="176" y="323"/>
                      </a:cubicBezTo>
                      <a:cubicBezTo>
                        <a:pt x="175" y="325"/>
                        <a:pt x="174" y="332"/>
                        <a:pt x="172" y="332"/>
                      </a:cubicBezTo>
                      <a:cubicBezTo>
                        <a:pt x="172" y="334"/>
                        <a:pt x="176" y="333"/>
                        <a:pt x="177" y="335"/>
                      </a:cubicBezTo>
                      <a:cubicBezTo>
                        <a:pt x="178" y="338"/>
                        <a:pt x="176" y="337"/>
                        <a:pt x="175" y="339"/>
                      </a:cubicBezTo>
                      <a:cubicBezTo>
                        <a:pt x="173" y="342"/>
                        <a:pt x="175" y="346"/>
                        <a:pt x="177" y="348"/>
                      </a:cubicBezTo>
                      <a:cubicBezTo>
                        <a:pt x="175" y="350"/>
                        <a:pt x="178" y="347"/>
                        <a:pt x="176" y="349"/>
                      </a:cubicBezTo>
                      <a:cubicBezTo>
                        <a:pt x="176" y="349"/>
                        <a:pt x="186" y="354"/>
                        <a:pt x="187" y="355"/>
                      </a:cubicBezTo>
                      <a:cubicBezTo>
                        <a:pt x="189" y="357"/>
                        <a:pt x="175" y="357"/>
                        <a:pt x="176" y="356"/>
                      </a:cubicBezTo>
                      <a:cubicBezTo>
                        <a:pt x="176" y="356"/>
                        <a:pt x="170" y="354"/>
                        <a:pt x="170" y="353"/>
                      </a:cubicBezTo>
                      <a:cubicBezTo>
                        <a:pt x="170" y="354"/>
                        <a:pt x="166" y="350"/>
                        <a:pt x="164" y="350"/>
                      </a:cubicBezTo>
                      <a:cubicBezTo>
                        <a:pt x="164" y="350"/>
                        <a:pt x="165" y="349"/>
                        <a:pt x="165" y="349"/>
                      </a:cubicBezTo>
                      <a:cubicBezTo>
                        <a:pt x="165" y="349"/>
                        <a:pt x="163" y="348"/>
                        <a:pt x="162" y="347"/>
                      </a:cubicBezTo>
                      <a:cubicBezTo>
                        <a:pt x="163" y="346"/>
                        <a:pt x="163" y="348"/>
                        <a:pt x="164" y="348"/>
                      </a:cubicBezTo>
                      <a:cubicBezTo>
                        <a:pt x="164" y="348"/>
                        <a:pt x="163" y="344"/>
                        <a:pt x="163" y="345"/>
                      </a:cubicBezTo>
                      <a:cubicBezTo>
                        <a:pt x="162" y="345"/>
                        <a:pt x="163" y="347"/>
                        <a:pt x="161" y="346"/>
                      </a:cubicBezTo>
                      <a:cubicBezTo>
                        <a:pt x="161" y="345"/>
                        <a:pt x="162" y="344"/>
                        <a:pt x="161" y="343"/>
                      </a:cubicBezTo>
                      <a:cubicBezTo>
                        <a:pt x="160" y="344"/>
                        <a:pt x="158" y="343"/>
                        <a:pt x="160" y="342"/>
                      </a:cubicBezTo>
                      <a:cubicBezTo>
                        <a:pt x="158" y="342"/>
                        <a:pt x="157" y="340"/>
                        <a:pt x="158" y="339"/>
                      </a:cubicBezTo>
                      <a:cubicBezTo>
                        <a:pt x="156" y="338"/>
                        <a:pt x="160" y="334"/>
                        <a:pt x="154" y="334"/>
                      </a:cubicBezTo>
                      <a:cubicBezTo>
                        <a:pt x="154" y="333"/>
                        <a:pt x="155" y="329"/>
                        <a:pt x="154" y="327"/>
                      </a:cubicBezTo>
                      <a:cubicBezTo>
                        <a:pt x="155" y="326"/>
                        <a:pt x="157" y="327"/>
                        <a:pt x="157" y="328"/>
                      </a:cubicBezTo>
                      <a:cubicBezTo>
                        <a:pt x="157" y="327"/>
                        <a:pt x="156" y="319"/>
                        <a:pt x="155" y="320"/>
                      </a:cubicBezTo>
                      <a:cubicBezTo>
                        <a:pt x="155" y="320"/>
                        <a:pt x="155" y="323"/>
                        <a:pt x="155" y="324"/>
                      </a:cubicBezTo>
                      <a:cubicBezTo>
                        <a:pt x="155" y="324"/>
                        <a:pt x="150" y="311"/>
                        <a:pt x="150" y="309"/>
                      </a:cubicBezTo>
                      <a:cubicBezTo>
                        <a:pt x="147" y="307"/>
                        <a:pt x="153" y="293"/>
                        <a:pt x="149" y="289"/>
                      </a:cubicBezTo>
                      <a:cubicBezTo>
                        <a:pt x="149" y="289"/>
                        <a:pt x="149" y="287"/>
                        <a:pt x="149" y="286"/>
                      </a:cubicBezTo>
                      <a:cubicBezTo>
                        <a:pt x="149" y="285"/>
                        <a:pt x="149" y="285"/>
                        <a:pt x="149" y="285"/>
                      </a:cubicBezTo>
                      <a:cubicBezTo>
                        <a:pt x="149" y="280"/>
                        <a:pt x="151" y="255"/>
                        <a:pt x="145" y="253"/>
                      </a:cubicBezTo>
                      <a:cubicBezTo>
                        <a:pt x="142" y="250"/>
                        <a:pt x="138" y="248"/>
                        <a:pt x="135" y="246"/>
                      </a:cubicBezTo>
                      <a:cubicBezTo>
                        <a:pt x="131" y="239"/>
                        <a:pt x="126" y="230"/>
                        <a:pt x="122" y="224"/>
                      </a:cubicBezTo>
                      <a:cubicBezTo>
                        <a:pt x="120" y="223"/>
                        <a:pt x="118" y="219"/>
                        <a:pt x="118" y="218"/>
                      </a:cubicBezTo>
                      <a:cubicBezTo>
                        <a:pt x="117" y="213"/>
                        <a:pt x="120" y="214"/>
                        <a:pt x="120" y="211"/>
                      </a:cubicBezTo>
                      <a:cubicBezTo>
                        <a:pt x="116" y="209"/>
                        <a:pt x="118" y="203"/>
                        <a:pt x="120" y="200"/>
                      </a:cubicBezTo>
                      <a:cubicBezTo>
                        <a:pt x="125" y="193"/>
                        <a:pt x="129" y="191"/>
                        <a:pt x="124" y="180"/>
                      </a:cubicBezTo>
                      <a:cubicBezTo>
                        <a:pt x="128" y="175"/>
                        <a:pt x="118" y="182"/>
                        <a:pt x="119" y="182"/>
                      </a:cubicBezTo>
                      <a:cubicBezTo>
                        <a:pt x="116" y="182"/>
                        <a:pt x="111" y="178"/>
                        <a:pt x="109" y="176"/>
                      </a:cubicBezTo>
                      <a:cubicBezTo>
                        <a:pt x="107" y="174"/>
                        <a:pt x="105" y="169"/>
                        <a:pt x="102" y="166"/>
                      </a:cubicBezTo>
                      <a:cubicBezTo>
                        <a:pt x="95" y="166"/>
                        <a:pt x="92" y="161"/>
                        <a:pt x="87" y="158"/>
                      </a:cubicBezTo>
                      <a:cubicBezTo>
                        <a:pt x="87" y="157"/>
                        <a:pt x="84" y="158"/>
                        <a:pt x="83" y="159"/>
                      </a:cubicBezTo>
                      <a:cubicBezTo>
                        <a:pt x="77" y="159"/>
                        <a:pt x="70" y="154"/>
                        <a:pt x="66" y="151"/>
                      </a:cubicBezTo>
                      <a:cubicBezTo>
                        <a:pt x="61" y="147"/>
                        <a:pt x="61" y="141"/>
                        <a:pt x="57" y="137"/>
                      </a:cubicBezTo>
                      <a:cubicBezTo>
                        <a:pt x="56" y="135"/>
                        <a:pt x="55" y="134"/>
                        <a:pt x="55" y="134"/>
                      </a:cubicBezTo>
                      <a:cubicBezTo>
                        <a:pt x="55" y="134"/>
                        <a:pt x="55" y="134"/>
                        <a:pt x="55" y="134"/>
                      </a:cubicBezTo>
                      <a:cubicBezTo>
                        <a:pt x="56" y="133"/>
                        <a:pt x="53" y="127"/>
                        <a:pt x="52" y="126"/>
                      </a:cubicBezTo>
                      <a:cubicBezTo>
                        <a:pt x="51" y="125"/>
                        <a:pt x="52" y="117"/>
                        <a:pt x="50" y="117"/>
                      </a:cubicBezTo>
                      <a:cubicBezTo>
                        <a:pt x="48" y="117"/>
                        <a:pt x="50" y="129"/>
                        <a:pt x="51" y="131"/>
                      </a:cubicBezTo>
                      <a:cubicBezTo>
                        <a:pt x="51" y="132"/>
                        <a:pt x="53" y="145"/>
                        <a:pt x="51" y="143"/>
                      </a:cubicBezTo>
                      <a:cubicBezTo>
                        <a:pt x="51" y="141"/>
                        <a:pt x="50" y="139"/>
                        <a:pt x="48" y="138"/>
                      </a:cubicBezTo>
                      <a:cubicBezTo>
                        <a:pt x="48" y="137"/>
                        <a:pt x="48" y="133"/>
                        <a:pt x="47" y="131"/>
                      </a:cubicBezTo>
                      <a:cubicBezTo>
                        <a:pt x="47" y="131"/>
                        <a:pt x="43" y="128"/>
                        <a:pt x="44" y="127"/>
                      </a:cubicBezTo>
                      <a:cubicBezTo>
                        <a:pt x="44" y="127"/>
                        <a:pt x="46" y="126"/>
                        <a:pt x="46" y="126"/>
                      </a:cubicBezTo>
                      <a:cubicBezTo>
                        <a:pt x="46" y="126"/>
                        <a:pt x="46" y="124"/>
                        <a:pt x="46" y="124"/>
                      </a:cubicBezTo>
                      <a:cubicBezTo>
                        <a:pt x="44" y="120"/>
                        <a:pt x="47" y="115"/>
                        <a:pt x="45" y="111"/>
                      </a:cubicBezTo>
                      <a:cubicBezTo>
                        <a:pt x="45" y="109"/>
                        <a:pt x="41" y="109"/>
                        <a:pt x="40" y="108"/>
                      </a:cubicBezTo>
                      <a:cubicBezTo>
                        <a:pt x="40" y="107"/>
                        <a:pt x="41" y="105"/>
                        <a:pt x="40" y="104"/>
                      </a:cubicBezTo>
                      <a:cubicBezTo>
                        <a:pt x="39" y="102"/>
                        <a:pt x="40" y="97"/>
                        <a:pt x="40" y="95"/>
                      </a:cubicBezTo>
                      <a:cubicBezTo>
                        <a:pt x="40" y="95"/>
                        <a:pt x="43" y="91"/>
                        <a:pt x="43" y="90"/>
                      </a:cubicBezTo>
                      <a:cubicBezTo>
                        <a:pt x="45" y="88"/>
                        <a:pt x="46" y="84"/>
                        <a:pt x="49" y="82"/>
                      </a:cubicBezTo>
                      <a:cubicBezTo>
                        <a:pt x="50" y="81"/>
                        <a:pt x="52" y="78"/>
                        <a:pt x="52" y="77"/>
                      </a:cubicBezTo>
                      <a:cubicBezTo>
                        <a:pt x="53" y="76"/>
                        <a:pt x="54" y="73"/>
                        <a:pt x="54" y="72"/>
                      </a:cubicBezTo>
                      <a:cubicBezTo>
                        <a:pt x="53" y="67"/>
                        <a:pt x="50" y="66"/>
                        <a:pt x="56" y="66"/>
                      </a:cubicBezTo>
                      <a:cubicBezTo>
                        <a:pt x="52" y="64"/>
                        <a:pt x="55" y="56"/>
                        <a:pt x="56" y="55"/>
                      </a:cubicBezTo>
                      <a:cubicBezTo>
                        <a:pt x="55" y="54"/>
                        <a:pt x="55" y="54"/>
                        <a:pt x="55" y="53"/>
                      </a:cubicBezTo>
                      <a:cubicBezTo>
                        <a:pt x="54" y="55"/>
                        <a:pt x="54" y="54"/>
                        <a:pt x="53" y="55"/>
                      </a:cubicBezTo>
                      <a:cubicBezTo>
                        <a:pt x="53" y="53"/>
                        <a:pt x="52" y="48"/>
                        <a:pt x="52" y="48"/>
                      </a:cubicBezTo>
                      <a:cubicBezTo>
                        <a:pt x="52" y="47"/>
                        <a:pt x="53" y="45"/>
                        <a:pt x="53" y="45"/>
                      </a:cubicBezTo>
                      <a:cubicBezTo>
                        <a:pt x="53" y="39"/>
                        <a:pt x="45" y="40"/>
                        <a:pt x="43" y="38"/>
                      </a:cubicBezTo>
                      <a:cubicBezTo>
                        <a:pt x="40" y="37"/>
                        <a:pt x="41" y="37"/>
                        <a:pt x="38" y="39"/>
                      </a:cubicBezTo>
                      <a:cubicBezTo>
                        <a:pt x="40" y="39"/>
                        <a:pt x="39" y="38"/>
                        <a:pt x="40" y="38"/>
                      </a:cubicBezTo>
                      <a:cubicBezTo>
                        <a:pt x="40" y="41"/>
                        <a:pt x="32" y="40"/>
                        <a:pt x="30" y="41"/>
                      </a:cubicBezTo>
                      <a:cubicBezTo>
                        <a:pt x="31" y="41"/>
                        <a:pt x="30" y="41"/>
                        <a:pt x="28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4" y="44"/>
                        <a:pt x="10" y="49"/>
                        <a:pt x="9" y="51"/>
                      </a:cubicBezTo>
                      <a:cubicBezTo>
                        <a:pt x="10" y="51"/>
                        <a:pt x="1" y="52"/>
                        <a:pt x="0" y="52"/>
                      </a:cubicBezTo>
                      <a:cubicBezTo>
                        <a:pt x="2" y="51"/>
                        <a:pt x="12" y="49"/>
                        <a:pt x="13" y="47"/>
                      </a:cubicBezTo>
                      <a:cubicBezTo>
                        <a:pt x="15" y="46"/>
                        <a:pt x="16" y="45"/>
                        <a:pt x="17" y="44"/>
                      </a:cubicBezTo>
                      <a:cubicBezTo>
                        <a:pt x="17" y="44"/>
                        <a:pt x="17" y="43"/>
                        <a:pt x="17" y="43"/>
                      </a:cubicBezTo>
                      <a:cubicBezTo>
                        <a:pt x="16" y="42"/>
                        <a:pt x="13" y="43"/>
                        <a:pt x="11" y="42"/>
                      </a:cubicBezTo>
                      <a:cubicBezTo>
                        <a:pt x="12" y="42"/>
                        <a:pt x="13" y="40"/>
                        <a:pt x="13" y="39"/>
                      </a:cubicBezTo>
                      <a:cubicBezTo>
                        <a:pt x="11" y="38"/>
                        <a:pt x="9" y="36"/>
                        <a:pt x="11" y="33"/>
                      </a:cubicBezTo>
                      <a:cubicBezTo>
                        <a:pt x="13" y="31"/>
                        <a:pt x="24" y="26"/>
                        <a:pt x="24" y="27"/>
                      </a:cubicBezTo>
                      <a:cubicBezTo>
                        <a:pt x="24" y="26"/>
                        <a:pt x="25" y="26"/>
                        <a:pt x="25" y="25"/>
                      </a:cubicBezTo>
                      <a:cubicBezTo>
                        <a:pt x="22" y="25"/>
                        <a:pt x="19" y="26"/>
                        <a:pt x="17" y="24"/>
                      </a:cubicBezTo>
                      <a:cubicBezTo>
                        <a:pt x="17" y="22"/>
                        <a:pt x="18" y="20"/>
                        <a:pt x="21" y="20"/>
                      </a:cubicBezTo>
                      <a:cubicBezTo>
                        <a:pt x="20" y="20"/>
                        <a:pt x="23" y="19"/>
                        <a:pt x="23" y="19"/>
                      </a:cubicBezTo>
                      <a:cubicBezTo>
                        <a:pt x="26" y="17"/>
                        <a:pt x="28" y="18"/>
                        <a:pt x="30" y="19"/>
                      </a:cubicBezTo>
                      <a:cubicBezTo>
                        <a:pt x="30" y="18"/>
                        <a:pt x="30" y="16"/>
                        <a:pt x="30" y="16"/>
                      </a:cubicBezTo>
                      <a:cubicBezTo>
                        <a:pt x="31" y="14"/>
                        <a:pt x="28" y="13"/>
                        <a:pt x="29" y="12"/>
                      </a:cubicBezTo>
                      <a:cubicBezTo>
                        <a:pt x="30" y="10"/>
                        <a:pt x="36" y="10"/>
                        <a:pt x="36" y="9"/>
                      </a:cubicBezTo>
                      <a:cubicBezTo>
                        <a:pt x="44" y="4"/>
                        <a:pt x="57" y="0"/>
                        <a:pt x="64" y="6"/>
                      </a:cubicBezTo>
                      <a:cubicBezTo>
                        <a:pt x="66" y="7"/>
                        <a:pt x="68" y="8"/>
                        <a:pt x="69" y="8"/>
                      </a:cubicBezTo>
                      <a:cubicBezTo>
                        <a:pt x="70" y="8"/>
                        <a:pt x="71" y="8"/>
                        <a:pt x="72" y="8"/>
                      </a:cubicBezTo>
                      <a:cubicBezTo>
                        <a:pt x="74" y="9"/>
                        <a:pt x="76" y="12"/>
                        <a:pt x="78" y="13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8" y="13"/>
                        <a:pt x="79" y="13"/>
                        <a:pt x="80" y="13"/>
                      </a:cubicBezTo>
                      <a:cubicBezTo>
                        <a:pt x="81" y="12"/>
                        <a:pt x="93" y="10"/>
                        <a:pt x="94" y="10"/>
                      </a:cubicBezTo>
                      <a:cubicBezTo>
                        <a:pt x="94" y="10"/>
                        <a:pt x="94" y="13"/>
                        <a:pt x="94" y="13"/>
                      </a:cubicBezTo>
                      <a:cubicBezTo>
                        <a:pt x="95" y="13"/>
                        <a:pt x="97" y="11"/>
                        <a:pt x="97" y="12"/>
                      </a:cubicBezTo>
                      <a:cubicBezTo>
                        <a:pt x="97" y="12"/>
                        <a:pt x="97" y="14"/>
                        <a:pt x="97" y="14"/>
                      </a:cubicBezTo>
                      <a:cubicBezTo>
                        <a:pt x="100" y="12"/>
                        <a:pt x="101" y="13"/>
                        <a:pt x="103" y="15"/>
                      </a:cubicBezTo>
                      <a:cubicBezTo>
                        <a:pt x="103" y="15"/>
                        <a:pt x="114" y="18"/>
                        <a:pt x="108" y="19"/>
                      </a:cubicBezTo>
                      <a:cubicBezTo>
                        <a:pt x="111" y="21"/>
                        <a:pt x="114" y="18"/>
                        <a:pt x="116" y="22"/>
                      </a:cubicBezTo>
                      <a:cubicBezTo>
                        <a:pt x="116" y="21"/>
                        <a:pt x="116" y="20"/>
                        <a:pt x="117" y="19"/>
                      </a:cubicBezTo>
                      <a:cubicBezTo>
                        <a:pt x="113" y="16"/>
                        <a:pt x="110" y="19"/>
                        <a:pt x="107" y="14"/>
                      </a:cubicBezTo>
                      <a:cubicBezTo>
                        <a:pt x="108" y="12"/>
                        <a:pt x="111" y="12"/>
                        <a:pt x="114" y="13"/>
                      </a:cubicBezTo>
                      <a:cubicBezTo>
                        <a:pt x="111" y="12"/>
                        <a:pt x="105" y="11"/>
                        <a:pt x="108" y="7"/>
                      </a:cubicBezTo>
                      <a:cubicBezTo>
                        <a:pt x="108" y="7"/>
                        <a:pt x="108" y="7"/>
                        <a:pt x="107" y="7"/>
                      </a:cubicBezTo>
                      <a:cubicBezTo>
                        <a:pt x="104" y="11"/>
                        <a:pt x="98" y="6"/>
                        <a:pt x="100" y="5"/>
                      </a:cubicBezTo>
                      <a:cubicBezTo>
                        <a:pt x="101" y="0"/>
                        <a:pt x="113" y="0"/>
                        <a:pt x="116" y="2"/>
                      </a:cubicBezTo>
                      <a:cubicBezTo>
                        <a:pt x="118" y="4"/>
                        <a:pt x="124" y="7"/>
                        <a:pt x="124" y="9"/>
                      </a:cubicBezTo>
                      <a:cubicBezTo>
                        <a:pt x="125" y="6"/>
                        <a:pt x="126" y="5"/>
                        <a:pt x="125" y="5"/>
                      </a:cubicBezTo>
                      <a:cubicBezTo>
                        <a:pt x="125" y="4"/>
                        <a:pt x="130" y="4"/>
                        <a:pt x="131" y="5"/>
                      </a:cubicBezTo>
                      <a:cubicBezTo>
                        <a:pt x="129" y="7"/>
                        <a:pt x="125" y="12"/>
                        <a:pt x="128" y="13"/>
                      </a:cubicBezTo>
                      <a:cubicBezTo>
                        <a:pt x="128" y="11"/>
                        <a:pt x="130" y="16"/>
                        <a:pt x="130" y="16"/>
                      </a:cubicBezTo>
                      <a:cubicBezTo>
                        <a:pt x="127" y="19"/>
                        <a:pt x="126" y="21"/>
                        <a:pt x="122" y="18"/>
                      </a:cubicBezTo>
                      <a:cubicBezTo>
                        <a:pt x="122" y="18"/>
                        <a:pt x="122" y="18"/>
                        <a:pt x="122" y="18"/>
                      </a:cubicBezTo>
                      <a:cubicBezTo>
                        <a:pt x="123" y="20"/>
                        <a:pt x="131" y="25"/>
                        <a:pt x="132" y="20"/>
                      </a:cubicBezTo>
                      <a:cubicBezTo>
                        <a:pt x="132" y="20"/>
                        <a:pt x="131" y="19"/>
                        <a:pt x="131" y="19"/>
                      </a:cubicBezTo>
                      <a:cubicBezTo>
                        <a:pt x="131" y="16"/>
                        <a:pt x="136" y="17"/>
                        <a:pt x="137" y="17"/>
                      </a:cubicBezTo>
                      <a:cubicBezTo>
                        <a:pt x="136" y="16"/>
                        <a:pt x="137" y="14"/>
                        <a:pt x="137" y="13"/>
                      </a:cubicBezTo>
                      <a:cubicBezTo>
                        <a:pt x="139" y="11"/>
                        <a:pt x="141" y="9"/>
                        <a:pt x="142" y="6"/>
                      </a:cubicBezTo>
                      <a:cubicBezTo>
                        <a:pt x="146" y="0"/>
                        <a:pt x="154" y="8"/>
                        <a:pt x="145" y="9"/>
                      </a:cubicBezTo>
                      <a:cubicBezTo>
                        <a:pt x="141" y="10"/>
                        <a:pt x="144" y="18"/>
                        <a:pt x="144" y="21"/>
                      </a:cubicBezTo>
                      <a:cubicBezTo>
                        <a:pt x="147" y="16"/>
                        <a:pt x="147" y="25"/>
                        <a:pt x="147" y="25"/>
                      </a:cubicBezTo>
                      <a:cubicBezTo>
                        <a:pt x="149" y="24"/>
                        <a:pt x="151" y="21"/>
                        <a:pt x="151" y="18"/>
                      </a:cubicBezTo>
                      <a:cubicBezTo>
                        <a:pt x="146" y="15"/>
                        <a:pt x="147" y="9"/>
                        <a:pt x="152" y="7"/>
                      </a:cubicBezTo>
                      <a:cubicBezTo>
                        <a:pt x="152" y="6"/>
                        <a:pt x="153" y="5"/>
                        <a:pt x="153" y="4"/>
                      </a:cubicBezTo>
                      <a:cubicBezTo>
                        <a:pt x="153" y="4"/>
                        <a:pt x="153" y="4"/>
                        <a:pt x="153" y="4"/>
                      </a:cubicBezTo>
                      <a:cubicBezTo>
                        <a:pt x="153" y="5"/>
                        <a:pt x="153" y="6"/>
                        <a:pt x="153" y="7"/>
                      </a:cubicBezTo>
                      <a:cubicBezTo>
                        <a:pt x="154" y="6"/>
                        <a:pt x="155" y="6"/>
                        <a:pt x="156" y="6"/>
                      </a:cubicBezTo>
                      <a:cubicBezTo>
                        <a:pt x="156" y="5"/>
                        <a:pt x="171" y="11"/>
                        <a:pt x="167" y="11"/>
                      </a:cubicBezTo>
                      <a:cubicBezTo>
                        <a:pt x="167" y="11"/>
                        <a:pt x="167" y="11"/>
                        <a:pt x="167" y="11"/>
                      </a:cubicBezTo>
                      <a:cubicBezTo>
                        <a:pt x="167" y="11"/>
                        <a:pt x="167" y="11"/>
                        <a:pt x="167" y="11"/>
                      </a:cubicBezTo>
                      <a:cubicBezTo>
                        <a:pt x="169" y="13"/>
                        <a:pt x="173" y="15"/>
                        <a:pt x="175" y="16"/>
                      </a:cubicBezTo>
                      <a:cubicBezTo>
                        <a:pt x="176" y="18"/>
                        <a:pt x="176" y="18"/>
                        <a:pt x="176" y="18"/>
                      </a:cubicBezTo>
                      <a:cubicBezTo>
                        <a:pt x="177" y="18"/>
                        <a:pt x="177" y="20"/>
                        <a:pt x="176" y="21"/>
                      </a:cubicBezTo>
                      <a:cubicBezTo>
                        <a:pt x="177" y="22"/>
                        <a:pt x="175" y="25"/>
                        <a:pt x="181" y="27"/>
                      </a:cubicBezTo>
                      <a:cubicBezTo>
                        <a:pt x="182" y="28"/>
                        <a:pt x="183" y="29"/>
                        <a:pt x="185" y="30"/>
                      </a:cubicBezTo>
                      <a:cubicBezTo>
                        <a:pt x="185" y="36"/>
                        <a:pt x="178" y="36"/>
                        <a:pt x="176" y="31"/>
                      </a:cubicBezTo>
                      <a:cubicBezTo>
                        <a:pt x="172" y="30"/>
                        <a:pt x="177" y="37"/>
                        <a:pt x="177" y="37"/>
                      </a:cubicBezTo>
                      <a:cubicBezTo>
                        <a:pt x="177" y="39"/>
                        <a:pt x="177" y="41"/>
                        <a:pt x="177" y="42"/>
                      </a:cubicBezTo>
                      <a:cubicBezTo>
                        <a:pt x="176" y="42"/>
                        <a:pt x="175" y="41"/>
                        <a:pt x="174" y="40"/>
                      </a:cubicBezTo>
                      <a:cubicBezTo>
                        <a:pt x="172" y="41"/>
                        <a:pt x="176" y="43"/>
                        <a:pt x="175" y="44"/>
                      </a:cubicBezTo>
                      <a:cubicBezTo>
                        <a:pt x="173" y="45"/>
                        <a:pt x="168" y="41"/>
                        <a:pt x="167" y="40"/>
                      </a:cubicBezTo>
                      <a:cubicBezTo>
                        <a:pt x="166" y="39"/>
                        <a:pt x="166" y="37"/>
                        <a:pt x="165" y="35"/>
                      </a:cubicBezTo>
                      <a:cubicBezTo>
                        <a:pt x="164" y="36"/>
                        <a:pt x="158" y="36"/>
                        <a:pt x="158" y="35"/>
                      </a:cubicBezTo>
                      <a:cubicBezTo>
                        <a:pt x="157" y="32"/>
                        <a:pt x="170" y="32"/>
                        <a:pt x="168" y="26"/>
                      </a:cubicBezTo>
                      <a:cubicBezTo>
                        <a:pt x="167" y="26"/>
                        <a:pt x="162" y="28"/>
                        <a:pt x="162" y="27"/>
                      </a:cubicBezTo>
                      <a:cubicBezTo>
                        <a:pt x="160" y="25"/>
                        <a:pt x="163" y="23"/>
                        <a:pt x="165" y="24"/>
                      </a:cubicBezTo>
                      <a:cubicBezTo>
                        <a:pt x="164" y="23"/>
                        <a:pt x="161" y="20"/>
                        <a:pt x="164" y="21"/>
                      </a:cubicBezTo>
                      <a:cubicBezTo>
                        <a:pt x="163" y="19"/>
                        <a:pt x="163" y="18"/>
                        <a:pt x="162" y="18"/>
                      </a:cubicBezTo>
                      <a:cubicBezTo>
                        <a:pt x="162" y="21"/>
                        <a:pt x="158" y="19"/>
                        <a:pt x="158" y="19"/>
                      </a:cubicBezTo>
                      <a:cubicBezTo>
                        <a:pt x="158" y="19"/>
                        <a:pt x="158" y="19"/>
                        <a:pt x="158" y="19"/>
                      </a:cubicBezTo>
                      <a:cubicBezTo>
                        <a:pt x="158" y="19"/>
                        <a:pt x="157" y="18"/>
                        <a:pt x="156" y="19"/>
                      </a:cubicBezTo>
                      <a:cubicBezTo>
                        <a:pt x="160" y="25"/>
                        <a:pt x="150" y="28"/>
                        <a:pt x="151" y="31"/>
                      </a:cubicBezTo>
                      <a:cubicBezTo>
                        <a:pt x="150" y="31"/>
                        <a:pt x="149" y="30"/>
                        <a:pt x="149" y="30"/>
                      </a:cubicBezTo>
                      <a:cubicBezTo>
                        <a:pt x="147" y="32"/>
                        <a:pt x="153" y="35"/>
                        <a:pt x="153" y="36"/>
                      </a:cubicBezTo>
                      <a:cubicBezTo>
                        <a:pt x="152" y="36"/>
                        <a:pt x="146" y="38"/>
                        <a:pt x="145" y="38"/>
                      </a:cubicBezTo>
                      <a:cubicBezTo>
                        <a:pt x="144" y="37"/>
                        <a:pt x="144" y="37"/>
                        <a:pt x="143" y="36"/>
                      </a:cubicBezTo>
                      <a:cubicBezTo>
                        <a:pt x="143" y="35"/>
                        <a:pt x="146" y="31"/>
                        <a:pt x="147" y="30"/>
                      </a:cubicBezTo>
                      <a:cubicBezTo>
                        <a:pt x="146" y="30"/>
                        <a:pt x="146" y="30"/>
                        <a:pt x="145" y="31"/>
                      </a:cubicBezTo>
                      <a:cubicBezTo>
                        <a:pt x="143" y="34"/>
                        <a:pt x="138" y="34"/>
                        <a:pt x="136" y="36"/>
                      </a:cubicBezTo>
                      <a:cubicBezTo>
                        <a:pt x="139" y="36"/>
                        <a:pt x="130" y="42"/>
                        <a:pt x="130" y="42"/>
                      </a:cubicBezTo>
                      <a:cubicBezTo>
                        <a:pt x="125" y="46"/>
                        <a:pt x="128" y="46"/>
                        <a:pt x="128" y="50"/>
                      </a:cubicBezTo>
                      <a:cubicBezTo>
                        <a:pt x="127" y="57"/>
                        <a:pt x="148" y="57"/>
                        <a:pt x="141" y="65"/>
                      </a:cubicBezTo>
                      <a:cubicBezTo>
                        <a:pt x="142" y="65"/>
                        <a:pt x="143" y="66"/>
                        <a:pt x="143" y="67"/>
                      </a:cubicBezTo>
                      <a:cubicBezTo>
                        <a:pt x="143" y="67"/>
                        <a:pt x="141" y="66"/>
                        <a:pt x="141" y="66"/>
                      </a:cubicBezTo>
                      <a:cubicBezTo>
                        <a:pt x="142" y="68"/>
                        <a:pt x="146" y="72"/>
                        <a:pt x="146" y="67"/>
                      </a:cubicBezTo>
                      <a:cubicBezTo>
                        <a:pt x="147" y="59"/>
                        <a:pt x="146" y="63"/>
                        <a:pt x="152" y="59"/>
                      </a:cubicBezTo>
                      <a:cubicBezTo>
                        <a:pt x="156" y="55"/>
                        <a:pt x="150" y="52"/>
                        <a:pt x="153" y="49"/>
                      </a:cubicBezTo>
                      <a:cubicBezTo>
                        <a:pt x="155" y="48"/>
                        <a:pt x="155" y="43"/>
                        <a:pt x="155" y="41"/>
                      </a:cubicBezTo>
                      <a:cubicBezTo>
                        <a:pt x="156" y="36"/>
                        <a:pt x="169" y="44"/>
                        <a:pt x="169" y="47"/>
                      </a:cubicBezTo>
                      <a:cubicBezTo>
                        <a:pt x="167" y="58"/>
                        <a:pt x="173" y="48"/>
                        <a:pt x="177" y="48"/>
                      </a:cubicBezTo>
                      <a:cubicBezTo>
                        <a:pt x="181" y="51"/>
                        <a:pt x="180" y="60"/>
                        <a:pt x="184" y="63"/>
                      </a:cubicBezTo>
                      <a:cubicBezTo>
                        <a:pt x="185" y="63"/>
                        <a:pt x="186" y="64"/>
                        <a:pt x="188" y="66"/>
                      </a:cubicBezTo>
                      <a:cubicBezTo>
                        <a:pt x="189" y="67"/>
                        <a:pt x="190" y="69"/>
                        <a:pt x="190" y="72"/>
                      </a:cubicBezTo>
                      <a:cubicBezTo>
                        <a:pt x="190" y="72"/>
                        <a:pt x="189" y="72"/>
                        <a:pt x="189" y="72"/>
                      </a:cubicBezTo>
                      <a:cubicBezTo>
                        <a:pt x="191" y="72"/>
                        <a:pt x="189" y="76"/>
                        <a:pt x="190" y="77"/>
                      </a:cubicBezTo>
                      <a:cubicBezTo>
                        <a:pt x="191" y="77"/>
                        <a:pt x="198" y="80"/>
                        <a:pt x="193" y="82"/>
                      </a:cubicBezTo>
                      <a:cubicBezTo>
                        <a:pt x="194" y="83"/>
                        <a:pt x="194" y="88"/>
                        <a:pt x="192" y="83"/>
                      </a:cubicBezTo>
                      <a:cubicBezTo>
                        <a:pt x="190" y="87"/>
                        <a:pt x="190" y="85"/>
                        <a:pt x="187" y="85"/>
                      </a:cubicBezTo>
                      <a:cubicBezTo>
                        <a:pt x="187" y="84"/>
                        <a:pt x="187" y="84"/>
                        <a:pt x="188" y="84"/>
                      </a:cubicBezTo>
                      <a:cubicBezTo>
                        <a:pt x="189" y="81"/>
                        <a:pt x="183" y="84"/>
                        <a:pt x="182" y="83"/>
                      </a:cubicBezTo>
                      <a:cubicBezTo>
                        <a:pt x="181" y="82"/>
                        <a:pt x="186" y="74"/>
                        <a:pt x="188" y="73"/>
                      </a:cubicBezTo>
                      <a:cubicBezTo>
                        <a:pt x="185" y="73"/>
                        <a:pt x="184" y="75"/>
                        <a:pt x="182" y="76"/>
                      </a:cubicBezTo>
                      <a:cubicBezTo>
                        <a:pt x="180" y="76"/>
                        <a:pt x="178" y="76"/>
                        <a:pt x="177" y="77"/>
                      </a:cubicBezTo>
                      <a:cubicBezTo>
                        <a:pt x="176" y="77"/>
                        <a:pt x="175" y="77"/>
                        <a:pt x="174" y="77"/>
                      </a:cubicBezTo>
                      <a:cubicBezTo>
                        <a:pt x="174" y="77"/>
                        <a:pt x="175" y="77"/>
                        <a:pt x="175" y="77"/>
                      </a:cubicBezTo>
                      <a:cubicBezTo>
                        <a:pt x="175" y="77"/>
                        <a:pt x="176" y="77"/>
                        <a:pt x="176" y="78"/>
                      </a:cubicBezTo>
                      <a:cubicBezTo>
                        <a:pt x="176" y="78"/>
                        <a:pt x="176" y="78"/>
                        <a:pt x="176" y="78"/>
                      </a:cubicBezTo>
                      <a:cubicBezTo>
                        <a:pt x="176" y="78"/>
                        <a:pt x="177" y="78"/>
                        <a:pt x="177" y="78"/>
                      </a:cubicBezTo>
                      <a:cubicBezTo>
                        <a:pt x="178" y="80"/>
                        <a:pt x="176" y="79"/>
                        <a:pt x="175" y="79"/>
                      </a:cubicBezTo>
                      <a:cubicBezTo>
                        <a:pt x="174" y="78"/>
                        <a:pt x="173" y="77"/>
                        <a:pt x="172" y="77"/>
                      </a:cubicBezTo>
                      <a:cubicBezTo>
                        <a:pt x="172" y="77"/>
                        <a:pt x="172" y="77"/>
                        <a:pt x="172" y="77"/>
                      </a:cubicBezTo>
                      <a:cubicBezTo>
                        <a:pt x="170" y="77"/>
                        <a:pt x="167" y="78"/>
                        <a:pt x="165" y="79"/>
                      </a:cubicBezTo>
                      <a:cubicBezTo>
                        <a:pt x="167" y="79"/>
                        <a:pt x="172" y="79"/>
                        <a:pt x="173" y="80"/>
                      </a:cubicBezTo>
                      <a:cubicBezTo>
                        <a:pt x="173" y="81"/>
                        <a:pt x="173" y="81"/>
                        <a:pt x="172" y="81"/>
                      </a:cubicBezTo>
                      <a:cubicBezTo>
                        <a:pt x="172" y="82"/>
                        <a:pt x="171" y="82"/>
                        <a:pt x="170" y="82"/>
                      </a:cubicBezTo>
                      <a:cubicBezTo>
                        <a:pt x="170" y="82"/>
                        <a:pt x="170" y="82"/>
                        <a:pt x="171" y="83"/>
                      </a:cubicBezTo>
                      <a:cubicBezTo>
                        <a:pt x="172" y="84"/>
                        <a:pt x="173" y="85"/>
                        <a:pt x="176" y="85"/>
                      </a:cubicBezTo>
                      <a:cubicBezTo>
                        <a:pt x="174" y="90"/>
                        <a:pt x="177" y="85"/>
                        <a:pt x="179" y="84"/>
                      </a:cubicBezTo>
                      <a:cubicBezTo>
                        <a:pt x="184" y="88"/>
                        <a:pt x="173" y="90"/>
                        <a:pt x="170" y="91"/>
                      </a:cubicBezTo>
                      <a:cubicBezTo>
                        <a:pt x="170" y="91"/>
                        <a:pt x="164" y="95"/>
                        <a:pt x="166" y="91"/>
                      </a:cubicBezTo>
                      <a:cubicBezTo>
                        <a:pt x="166" y="91"/>
                        <a:pt x="166" y="90"/>
                        <a:pt x="167" y="90"/>
                      </a:cubicBezTo>
                      <a:cubicBezTo>
                        <a:pt x="166" y="90"/>
                        <a:pt x="164" y="90"/>
                        <a:pt x="163" y="90"/>
                      </a:cubicBezTo>
                      <a:cubicBezTo>
                        <a:pt x="159" y="91"/>
                        <a:pt x="155" y="92"/>
                        <a:pt x="158" y="96"/>
                      </a:cubicBezTo>
                      <a:cubicBezTo>
                        <a:pt x="158" y="96"/>
                        <a:pt x="158" y="96"/>
                        <a:pt x="157" y="97"/>
                      </a:cubicBezTo>
                      <a:cubicBezTo>
                        <a:pt x="147" y="97"/>
                        <a:pt x="144" y="104"/>
                        <a:pt x="140" y="112"/>
                      </a:cubicBezTo>
                      <a:cubicBezTo>
                        <a:pt x="137" y="116"/>
                        <a:pt x="129" y="116"/>
                        <a:pt x="126" y="121"/>
                      </a:cubicBezTo>
                      <a:cubicBezTo>
                        <a:pt x="127" y="121"/>
                        <a:pt x="127" y="126"/>
                        <a:pt x="126" y="125"/>
                      </a:cubicBezTo>
                      <a:cubicBezTo>
                        <a:pt x="127" y="129"/>
                        <a:pt x="128" y="134"/>
                        <a:pt x="123" y="135"/>
                      </a:cubicBezTo>
                      <a:cubicBezTo>
                        <a:pt x="118" y="133"/>
                        <a:pt x="124" y="119"/>
                        <a:pt x="116" y="123"/>
                      </a:cubicBezTo>
                      <a:cubicBezTo>
                        <a:pt x="116" y="123"/>
                        <a:pt x="114" y="122"/>
                        <a:pt x="114" y="122"/>
                      </a:cubicBezTo>
                      <a:cubicBezTo>
                        <a:pt x="113" y="121"/>
                        <a:pt x="107" y="123"/>
                        <a:pt x="106" y="123"/>
                      </a:cubicBezTo>
                      <a:cubicBezTo>
                        <a:pt x="106" y="124"/>
                        <a:pt x="107" y="124"/>
                        <a:pt x="107" y="125"/>
                      </a:cubicBezTo>
                      <a:cubicBezTo>
                        <a:pt x="105" y="126"/>
                        <a:pt x="97" y="122"/>
                        <a:pt x="95" y="123"/>
                      </a:cubicBezTo>
                      <a:cubicBezTo>
                        <a:pt x="95" y="123"/>
                        <a:pt x="92" y="125"/>
                        <a:pt x="91" y="125"/>
                      </a:cubicBezTo>
                      <a:cubicBezTo>
                        <a:pt x="91" y="125"/>
                        <a:pt x="89" y="127"/>
                        <a:pt x="88" y="127"/>
                      </a:cubicBezTo>
                      <a:cubicBezTo>
                        <a:pt x="87" y="127"/>
                        <a:pt x="87" y="128"/>
                        <a:pt x="85" y="130"/>
                      </a:cubicBezTo>
                      <a:cubicBezTo>
                        <a:pt x="86" y="137"/>
                        <a:pt x="80" y="139"/>
                        <a:pt x="84" y="146"/>
                      </a:cubicBezTo>
                      <a:cubicBezTo>
                        <a:pt x="85" y="147"/>
                        <a:pt x="86" y="153"/>
                        <a:pt x="89" y="151"/>
                      </a:cubicBezTo>
                      <a:cubicBezTo>
                        <a:pt x="91" y="152"/>
                        <a:pt x="96" y="150"/>
                        <a:pt x="97" y="148"/>
                      </a:cubicBezTo>
                      <a:cubicBezTo>
                        <a:pt x="98" y="139"/>
                        <a:pt x="112" y="143"/>
                        <a:pt x="106" y="146"/>
                      </a:cubicBezTo>
                      <a:cubicBezTo>
                        <a:pt x="104" y="148"/>
                        <a:pt x="102" y="156"/>
                        <a:pt x="101" y="158"/>
                      </a:cubicBezTo>
                      <a:cubicBezTo>
                        <a:pt x="104" y="159"/>
                        <a:pt x="111" y="156"/>
                        <a:pt x="114" y="160"/>
                      </a:cubicBezTo>
                      <a:cubicBezTo>
                        <a:pt x="116" y="162"/>
                        <a:pt x="111" y="169"/>
                        <a:pt x="112" y="172"/>
                      </a:cubicBezTo>
                      <a:cubicBezTo>
                        <a:pt x="113" y="173"/>
                        <a:pt x="116" y="179"/>
                        <a:pt x="118" y="178"/>
                      </a:cubicBezTo>
                      <a:cubicBezTo>
                        <a:pt x="120" y="178"/>
                        <a:pt x="123" y="173"/>
                        <a:pt x="126" y="177"/>
                      </a:cubicBezTo>
                      <a:cubicBezTo>
                        <a:pt x="126" y="178"/>
                        <a:pt x="127" y="178"/>
                        <a:pt x="128" y="179"/>
                      </a:cubicBezTo>
                      <a:cubicBezTo>
                        <a:pt x="129" y="178"/>
                        <a:pt x="131" y="176"/>
                        <a:pt x="132" y="175"/>
                      </a:cubicBezTo>
                      <a:cubicBezTo>
                        <a:pt x="132" y="175"/>
                        <a:pt x="132" y="173"/>
                        <a:pt x="132" y="173"/>
                      </a:cubicBezTo>
                      <a:cubicBezTo>
                        <a:pt x="133" y="171"/>
                        <a:pt x="136" y="173"/>
                        <a:pt x="138" y="171"/>
                      </a:cubicBezTo>
                      <a:cubicBezTo>
                        <a:pt x="140" y="169"/>
                        <a:pt x="145" y="167"/>
                        <a:pt x="141" y="170"/>
                      </a:cubicBezTo>
                      <a:cubicBezTo>
                        <a:pt x="141" y="170"/>
                        <a:pt x="141" y="171"/>
                        <a:pt x="141" y="171"/>
                      </a:cubicBezTo>
                      <a:cubicBezTo>
                        <a:pt x="143" y="171"/>
                        <a:pt x="144" y="171"/>
                        <a:pt x="146" y="170"/>
                      </a:cubicBezTo>
                      <a:cubicBezTo>
                        <a:pt x="145" y="170"/>
                        <a:pt x="145" y="170"/>
                        <a:pt x="145" y="169"/>
                      </a:cubicBezTo>
                      <a:cubicBezTo>
                        <a:pt x="145" y="170"/>
                        <a:pt x="155" y="173"/>
                        <a:pt x="156" y="173"/>
                      </a:cubicBezTo>
                      <a:cubicBezTo>
                        <a:pt x="157" y="174"/>
                        <a:pt x="158" y="174"/>
                        <a:pt x="159" y="174"/>
                      </a:cubicBezTo>
                      <a:cubicBezTo>
                        <a:pt x="163" y="172"/>
                        <a:pt x="163" y="174"/>
                        <a:pt x="166" y="175"/>
                      </a:cubicBezTo>
                      <a:cubicBezTo>
                        <a:pt x="166" y="173"/>
                        <a:pt x="166" y="172"/>
                        <a:pt x="168" y="172"/>
                      </a:cubicBezTo>
                      <a:cubicBezTo>
                        <a:pt x="169" y="172"/>
                        <a:pt x="168" y="175"/>
                        <a:pt x="166" y="175"/>
                      </a:cubicBezTo>
                      <a:cubicBezTo>
                        <a:pt x="173" y="177"/>
                        <a:pt x="173" y="186"/>
                        <a:pt x="181" y="186"/>
                      </a:cubicBezTo>
                      <a:cubicBezTo>
                        <a:pt x="183" y="187"/>
                        <a:pt x="187" y="187"/>
                        <a:pt x="190" y="189"/>
                      </a:cubicBezTo>
                      <a:cubicBezTo>
                        <a:pt x="191" y="190"/>
                        <a:pt x="198" y="205"/>
                        <a:pt x="198" y="205"/>
                      </a:cubicBezTo>
                      <a:cubicBezTo>
                        <a:pt x="203" y="205"/>
                        <a:pt x="205" y="204"/>
                        <a:pt x="208" y="208"/>
                      </a:cubicBezTo>
                      <a:cubicBezTo>
                        <a:pt x="211" y="211"/>
                        <a:pt x="218" y="210"/>
                        <a:pt x="221" y="211"/>
                      </a:cubicBezTo>
                      <a:cubicBezTo>
                        <a:pt x="223" y="212"/>
                        <a:pt x="230" y="217"/>
                        <a:pt x="232" y="219"/>
                      </a:cubicBezTo>
                      <a:cubicBezTo>
                        <a:pt x="232" y="219"/>
                        <a:pt x="232" y="219"/>
                        <a:pt x="232" y="219"/>
                      </a:cubicBezTo>
                      <a:cubicBezTo>
                        <a:pt x="232" y="219"/>
                        <a:pt x="232" y="219"/>
                        <a:pt x="232" y="219"/>
                      </a:cubicBezTo>
                      <a:cubicBezTo>
                        <a:pt x="232" y="219"/>
                        <a:pt x="232" y="219"/>
                        <a:pt x="232" y="219"/>
                      </a:cubicBezTo>
                      <a:cubicBezTo>
                        <a:pt x="234" y="225"/>
                        <a:pt x="231" y="230"/>
                        <a:pt x="227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0" name="Freeform 177">
                  <a:extLst>
                    <a:ext uri="{FF2B5EF4-FFF2-40B4-BE49-F238E27FC236}">
                      <a16:creationId xmlns:a16="http://schemas.microsoft.com/office/drawing/2014/main" id="{E82E00B4-507E-4A4A-A982-4251E0BF3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1638" y="4779963"/>
                  <a:ext cx="6350" cy="4763"/>
                </a:xfrm>
                <a:custGeom>
                  <a:avLst/>
                  <a:gdLst>
                    <a:gd name="T0" fmla="*/ 0 w 7"/>
                    <a:gd name="T1" fmla="*/ 1 h 7"/>
                    <a:gd name="T2" fmla="*/ 1 w 7"/>
                    <a:gd name="T3" fmla="*/ 7 h 7"/>
                    <a:gd name="T4" fmla="*/ 7 w 7"/>
                    <a:gd name="T5" fmla="*/ 4 h 7"/>
                    <a:gd name="T6" fmla="*/ 7 w 7"/>
                    <a:gd name="T7" fmla="*/ 4 h 7"/>
                    <a:gd name="T8" fmla="*/ 7 w 7"/>
                    <a:gd name="T9" fmla="*/ 3 h 7"/>
                    <a:gd name="T10" fmla="*/ 7 w 7"/>
                    <a:gd name="T11" fmla="*/ 3 h 7"/>
                    <a:gd name="T12" fmla="*/ 0 w 7"/>
                    <a:gd name="T1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7">
                      <a:moveTo>
                        <a:pt x="0" y="1"/>
                      </a:moveTo>
                      <a:cubicBezTo>
                        <a:pt x="0" y="1"/>
                        <a:pt x="2" y="7"/>
                        <a:pt x="1" y="7"/>
                      </a:cubicBezTo>
                      <a:cubicBezTo>
                        <a:pt x="5" y="6"/>
                        <a:pt x="3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1" name="Freeform 178">
                  <a:extLst>
                    <a:ext uri="{FF2B5EF4-FFF2-40B4-BE49-F238E27FC236}">
                      <a16:creationId xmlns:a16="http://schemas.microsoft.com/office/drawing/2014/main" id="{F1D1412A-8467-490A-939E-136332829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2113" y="4775200"/>
                  <a:ext cx="9525" cy="4763"/>
                </a:xfrm>
                <a:custGeom>
                  <a:avLst/>
                  <a:gdLst>
                    <a:gd name="T0" fmla="*/ 0 w 13"/>
                    <a:gd name="T1" fmla="*/ 4 h 6"/>
                    <a:gd name="T2" fmla="*/ 12 w 13"/>
                    <a:gd name="T3" fmla="*/ 6 h 6"/>
                    <a:gd name="T4" fmla="*/ 8 w 13"/>
                    <a:gd name="T5" fmla="*/ 0 h 6"/>
                    <a:gd name="T6" fmla="*/ 0 w 1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6">
                      <a:moveTo>
                        <a:pt x="0" y="4"/>
                      </a:moveTo>
                      <a:cubicBezTo>
                        <a:pt x="4" y="5"/>
                        <a:pt x="9" y="1"/>
                        <a:pt x="12" y="6"/>
                      </a:cubicBezTo>
                      <a:cubicBezTo>
                        <a:pt x="13" y="3"/>
                        <a:pt x="11" y="0"/>
                        <a:pt x="8" y="0"/>
                      </a:cubicBezTo>
                      <a:cubicBezTo>
                        <a:pt x="5" y="1"/>
                        <a:pt x="2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2" name="Freeform 179">
                  <a:extLst>
                    <a:ext uri="{FF2B5EF4-FFF2-40B4-BE49-F238E27FC236}">
                      <a16:creationId xmlns:a16="http://schemas.microsoft.com/office/drawing/2014/main" id="{10E2004C-25F9-49F1-A1BD-B2F78DA49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275" y="4968875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3" name="Freeform 180">
                  <a:extLst>
                    <a:ext uri="{FF2B5EF4-FFF2-40B4-BE49-F238E27FC236}">
                      <a16:creationId xmlns:a16="http://schemas.microsoft.com/office/drawing/2014/main" id="{2A733482-B8B4-4A5C-94D1-EF001AF8F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900" y="4819650"/>
                  <a:ext cx="1588" cy="3175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1"/>
                        <a:pt x="2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4" name="Freeform 181">
                  <a:extLst>
                    <a:ext uri="{FF2B5EF4-FFF2-40B4-BE49-F238E27FC236}">
                      <a16:creationId xmlns:a16="http://schemas.microsoft.com/office/drawing/2014/main" id="{DEBFEFDC-B37A-4D64-8B9D-595179D002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9425" y="4883150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5" name="Freeform 182">
                  <a:extLst>
                    <a:ext uri="{FF2B5EF4-FFF2-40B4-BE49-F238E27FC236}">
                      <a16:creationId xmlns:a16="http://schemas.microsoft.com/office/drawing/2014/main" id="{19A562DF-2510-4543-B64B-1E582101D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6400" y="4781550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6" name="Freeform 183">
                  <a:extLst>
                    <a:ext uri="{FF2B5EF4-FFF2-40B4-BE49-F238E27FC236}">
                      <a16:creationId xmlns:a16="http://schemas.microsoft.com/office/drawing/2014/main" id="{90320B2B-DE8D-4EE4-B073-067BC4DCD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8" y="4960938"/>
                  <a:ext cx="20638" cy="14288"/>
                </a:xfrm>
                <a:custGeom>
                  <a:avLst/>
                  <a:gdLst>
                    <a:gd name="T0" fmla="*/ 21 w 28"/>
                    <a:gd name="T1" fmla="*/ 3 h 18"/>
                    <a:gd name="T2" fmla="*/ 8 w 28"/>
                    <a:gd name="T3" fmla="*/ 12 h 18"/>
                    <a:gd name="T4" fmla="*/ 8 w 28"/>
                    <a:gd name="T5" fmla="*/ 18 h 18"/>
                    <a:gd name="T6" fmla="*/ 18 w 28"/>
                    <a:gd name="T7" fmla="*/ 11 h 18"/>
                    <a:gd name="T8" fmla="*/ 19 w 28"/>
                    <a:gd name="T9" fmla="*/ 11 h 18"/>
                    <a:gd name="T10" fmla="*/ 28 w 28"/>
                    <a:gd name="T11" fmla="*/ 2 h 18"/>
                    <a:gd name="T12" fmla="*/ 21 w 28"/>
                    <a:gd name="T13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8">
                      <a:moveTo>
                        <a:pt x="21" y="3"/>
                      </a:moveTo>
                      <a:cubicBezTo>
                        <a:pt x="18" y="6"/>
                        <a:pt x="10" y="9"/>
                        <a:pt x="8" y="12"/>
                      </a:cubicBezTo>
                      <a:cubicBezTo>
                        <a:pt x="5" y="14"/>
                        <a:pt x="0" y="18"/>
                        <a:pt x="8" y="18"/>
                      </a:cubicBezTo>
                      <a:cubicBezTo>
                        <a:pt x="12" y="18"/>
                        <a:pt x="15" y="13"/>
                        <a:pt x="18" y="11"/>
                      </a:cubicBezTo>
                      <a:cubicBezTo>
                        <a:pt x="26" y="1"/>
                        <a:pt x="18" y="11"/>
                        <a:pt x="19" y="11"/>
                      </a:cubicBezTo>
                      <a:cubicBezTo>
                        <a:pt x="22" y="8"/>
                        <a:pt x="26" y="7"/>
                        <a:pt x="28" y="2"/>
                      </a:cubicBezTo>
                      <a:cubicBezTo>
                        <a:pt x="26" y="0"/>
                        <a:pt x="22" y="1"/>
                        <a:pt x="2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7" name="Freeform 184">
                  <a:extLst>
                    <a:ext uri="{FF2B5EF4-FFF2-40B4-BE49-F238E27FC236}">
                      <a16:creationId xmlns:a16="http://schemas.microsoft.com/office/drawing/2014/main" id="{72436C76-C9D5-4813-A3EB-505FE17F2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0425" y="4951413"/>
                  <a:ext cx="0" cy="1588"/>
                </a:xfrm>
                <a:custGeom>
                  <a:avLst/>
                  <a:gdLst>
                    <a:gd name="T0" fmla="*/ 0 h 1"/>
                    <a:gd name="T1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8" name="Freeform 185">
                  <a:extLst>
                    <a:ext uri="{FF2B5EF4-FFF2-40B4-BE49-F238E27FC236}">
                      <a16:creationId xmlns:a16="http://schemas.microsoft.com/office/drawing/2014/main" id="{DFF84EDD-6C62-4C9C-AB30-B57DC9227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0425" y="4949825"/>
                  <a:ext cx="0" cy="3175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2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0" y="0"/>
                        <a:pt x="0" y="1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9" name="Freeform 186">
                  <a:extLst>
                    <a:ext uri="{FF2B5EF4-FFF2-40B4-BE49-F238E27FC236}">
                      <a16:creationId xmlns:a16="http://schemas.microsoft.com/office/drawing/2014/main" id="{3A0C430D-4994-4C54-8D2B-481C9DD6B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4075" y="4946650"/>
                  <a:ext cx="12700" cy="19050"/>
                </a:xfrm>
                <a:custGeom>
                  <a:avLst/>
                  <a:gdLst>
                    <a:gd name="T0" fmla="*/ 11 w 15"/>
                    <a:gd name="T1" fmla="*/ 11 h 25"/>
                    <a:gd name="T2" fmla="*/ 9 w 15"/>
                    <a:gd name="T3" fmla="*/ 12 h 25"/>
                    <a:gd name="T4" fmla="*/ 7 w 15"/>
                    <a:gd name="T5" fmla="*/ 8 h 25"/>
                    <a:gd name="T6" fmla="*/ 7 w 15"/>
                    <a:gd name="T7" fmla="*/ 8 h 25"/>
                    <a:gd name="T8" fmla="*/ 3 w 15"/>
                    <a:gd name="T9" fmla="*/ 0 h 25"/>
                    <a:gd name="T10" fmla="*/ 3 w 15"/>
                    <a:gd name="T11" fmla="*/ 4 h 25"/>
                    <a:gd name="T12" fmla="*/ 1 w 15"/>
                    <a:gd name="T13" fmla="*/ 16 h 25"/>
                    <a:gd name="T14" fmla="*/ 2 w 15"/>
                    <a:gd name="T15" fmla="*/ 20 h 25"/>
                    <a:gd name="T16" fmla="*/ 0 w 15"/>
                    <a:gd name="T17" fmla="*/ 23 h 25"/>
                    <a:gd name="T18" fmla="*/ 9 w 15"/>
                    <a:gd name="T19" fmla="*/ 16 h 25"/>
                    <a:gd name="T20" fmla="*/ 13 w 15"/>
                    <a:gd name="T21" fmla="*/ 11 h 25"/>
                    <a:gd name="T22" fmla="*/ 11 w 15"/>
                    <a:gd name="T2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25">
                      <a:moveTo>
                        <a:pt x="11" y="11"/>
                      </a:moveTo>
                      <a:cubicBezTo>
                        <a:pt x="9" y="11"/>
                        <a:pt x="8" y="11"/>
                        <a:pt x="9" y="12"/>
                      </a:cubicBezTo>
                      <a:cubicBezTo>
                        <a:pt x="10" y="16"/>
                        <a:pt x="8" y="10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5"/>
                        <a:pt x="7" y="2"/>
                        <a:pt x="3" y="0"/>
                      </a:cubicBezTo>
                      <a:cubicBezTo>
                        <a:pt x="3" y="0"/>
                        <a:pt x="4" y="4"/>
                        <a:pt x="3" y="4"/>
                      </a:cubicBezTo>
                      <a:cubicBezTo>
                        <a:pt x="8" y="9"/>
                        <a:pt x="3" y="13"/>
                        <a:pt x="1" y="16"/>
                      </a:cubicBezTo>
                      <a:cubicBezTo>
                        <a:pt x="1" y="17"/>
                        <a:pt x="2" y="19"/>
                        <a:pt x="2" y="20"/>
                      </a:cubicBezTo>
                      <a:cubicBezTo>
                        <a:pt x="1" y="21"/>
                        <a:pt x="1" y="22"/>
                        <a:pt x="0" y="23"/>
                      </a:cubicBezTo>
                      <a:cubicBezTo>
                        <a:pt x="3" y="25"/>
                        <a:pt x="8" y="19"/>
                        <a:pt x="9" y="16"/>
                      </a:cubicBezTo>
                      <a:cubicBezTo>
                        <a:pt x="9" y="16"/>
                        <a:pt x="15" y="13"/>
                        <a:pt x="13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0" name="Freeform 187">
                  <a:extLst>
                    <a:ext uri="{FF2B5EF4-FFF2-40B4-BE49-F238E27FC236}">
                      <a16:creationId xmlns:a16="http://schemas.microsoft.com/office/drawing/2014/main" id="{CA083B3F-F7DC-4679-8A66-1A7E8DC28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5025" y="4975225"/>
                  <a:ext cx="3175" cy="0"/>
                </a:xfrm>
                <a:custGeom>
                  <a:avLst/>
                  <a:gdLst>
                    <a:gd name="T0" fmla="*/ 2 w 3"/>
                    <a:gd name="T1" fmla="*/ 0 h 1"/>
                    <a:gd name="T2" fmla="*/ 0 w 3"/>
                    <a:gd name="T3" fmla="*/ 1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2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1" name="Freeform 188">
                  <a:extLst>
                    <a:ext uri="{FF2B5EF4-FFF2-40B4-BE49-F238E27FC236}">
                      <a16:creationId xmlns:a16="http://schemas.microsoft.com/office/drawing/2014/main" id="{A45E015F-85D6-4FD6-B66F-4360EB76D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4063" y="4894263"/>
                  <a:ext cx="76200" cy="65088"/>
                </a:xfrm>
                <a:custGeom>
                  <a:avLst/>
                  <a:gdLst>
                    <a:gd name="T0" fmla="*/ 97 w 99"/>
                    <a:gd name="T1" fmla="*/ 40 h 85"/>
                    <a:gd name="T2" fmla="*/ 97 w 99"/>
                    <a:gd name="T3" fmla="*/ 40 h 85"/>
                    <a:gd name="T4" fmla="*/ 96 w 99"/>
                    <a:gd name="T5" fmla="*/ 41 h 85"/>
                    <a:gd name="T6" fmla="*/ 93 w 99"/>
                    <a:gd name="T7" fmla="*/ 36 h 85"/>
                    <a:gd name="T8" fmla="*/ 92 w 99"/>
                    <a:gd name="T9" fmla="*/ 33 h 85"/>
                    <a:gd name="T10" fmla="*/ 91 w 99"/>
                    <a:gd name="T11" fmla="*/ 33 h 85"/>
                    <a:gd name="T12" fmla="*/ 90 w 99"/>
                    <a:gd name="T13" fmla="*/ 27 h 85"/>
                    <a:gd name="T14" fmla="*/ 81 w 99"/>
                    <a:gd name="T15" fmla="*/ 11 h 85"/>
                    <a:gd name="T16" fmla="*/ 78 w 99"/>
                    <a:gd name="T17" fmla="*/ 1 h 85"/>
                    <a:gd name="T18" fmla="*/ 74 w 99"/>
                    <a:gd name="T19" fmla="*/ 16 h 85"/>
                    <a:gd name="T20" fmla="*/ 69 w 99"/>
                    <a:gd name="T21" fmla="*/ 19 h 85"/>
                    <a:gd name="T22" fmla="*/ 62 w 99"/>
                    <a:gd name="T23" fmla="*/ 14 h 85"/>
                    <a:gd name="T24" fmla="*/ 61 w 99"/>
                    <a:gd name="T25" fmla="*/ 10 h 85"/>
                    <a:gd name="T26" fmla="*/ 63 w 99"/>
                    <a:gd name="T27" fmla="*/ 9 h 85"/>
                    <a:gd name="T28" fmla="*/ 64 w 99"/>
                    <a:gd name="T29" fmla="*/ 11 h 85"/>
                    <a:gd name="T30" fmla="*/ 63 w 99"/>
                    <a:gd name="T31" fmla="*/ 9 h 85"/>
                    <a:gd name="T32" fmla="*/ 63 w 99"/>
                    <a:gd name="T33" fmla="*/ 5 h 85"/>
                    <a:gd name="T34" fmla="*/ 54 w 99"/>
                    <a:gd name="T35" fmla="*/ 2 h 85"/>
                    <a:gd name="T36" fmla="*/ 52 w 99"/>
                    <a:gd name="T37" fmla="*/ 2 h 85"/>
                    <a:gd name="T38" fmla="*/ 53 w 99"/>
                    <a:gd name="T39" fmla="*/ 4 h 85"/>
                    <a:gd name="T40" fmla="*/ 46 w 99"/>
                    <a:gd name="T41" fmla="*/ 12 h 85"/>
                    <a:gd name="T42" fmla="*/ 42 w 99"/>
                    <a:gd name="T43" fmla="*/ 12 h 85"/>
                    <a:gd name="T44" fmla="*/ 34 w 99"/>
                    <a:gd name="T45" fmla="*/ 13 h 85"/>
                    <a:gd name="T46" fmla="*/ 29 w 99"/>
                    <a:gd name="T47" fmla="*/ 19 h 85"/>
                    <a:gd name="T48" fmla="*/ 29 w 99"/>
                    <a:gd name="T49" fmla="*/ 17 h 85"/>
                    <a:gd name="T50" fmla="*/ 23 w 99"/>
                    <a:gd name="T51" fmla="*/ 25 h 85"/>
                    <a:gd name="T52" fmla="*/ 11 w 99"/>
                    <a:gd name="T53" fmla="*/ 29 h 85"/>
                    <a:gd name="T54" fmla="*/ 2 w 99"/>
                    <a:gd name="T55" fmla="*/ 43 h 85"/>
                    <a:gd name="T56" fmla="*/ 0 w 99"/>
                    <a:gd name="T57" fmla="*/ 42 h 85"/>
                    <a:gd name="T58" fmla="*/ 2 w 99"/>
                    <a:gd name="T59" fmla="*/ 64 h 85"/>
                    <a:gd name="T60" fmla="*/ 12 w 99"/>
                    <a:gd name="T61" fmla="*/ 68 h 85"/>
                    <a:gd name="T62" fmla="*/ 24 w 99"/>
                    <a:gd name="T63" fmla="*/ 63 h 85"/>
                    <a:gd name="T64" fmla="*/ 40 w 99"/>
                    <a:gd name="T65" fmla="*/ 59 h 85"/>
                    <a:gd name="T66" fmla="*/ 44 w 99"/>
                    <a:gd name="T67" fmla="*/ 62 h 85"/>
                    <a:gd name="T68" fmla="*/ 46 w 99"/>
                    <a:gd name="T69" fmla="*/ 67 h 85"/>
                    <a:gd name="T70" fmla="*/ 54 w 99"/>
                    <a:gd name="T71" fmla="*/ 65 h 85"/>
                    <a:gd name="T72" fmla="*/ 49 w 99"/>
                    <a:gd name="T73" fmla="*/ 71 h 85"/>
                    <a:gd name="T74" fmla="*/ 53 w 99"/>
                    <a:gd name="T75" fmla="*/ 70 h 85"/>
                    <a:gd name="T76" fmla="*/ 52 w 99"/>
                    <a:gd name="T77" fmla="*/ 73 h 85"/>
                    <a:gd name="T78" fmla="*/ 55 w 99"/>
                    <a:gd name="T79" fmla="*/ 76 h 85"/>
                    <a:gd name="T80" fmla="*/ 57 w 99"/>
                    <a:gd name="T81" fmla="*/ 81 h 85"/>
                    <a:gd name="T82" fmla="*/ 65 w 99"/>
                    <a:gd name="T83" fmla="*/ 82 h 85"/>
                    <a:gd name="T84" fmla="*/ 72 w 99"/>
                    <a:gd name="T85" fmla="*/ 82 h 85"/>
                    <a:gd name="T86" fmla="*/ 80 w 99"/>
                    <a:gd name="T87" fmla="*/ 79 h 85"/>
                    <a:gd name="T88" fmla="*/ 91 w 99"/>
                    <a:gd name="T89" fmla="*/ 62 h 85"/>
                    <a:gd name="T90" fmla="*/ 98 w 99"/>
                    <a:gd name="T91" fmla="*/ 40 h 85"/>
                    <a:gd name="T92" fmla="*/ 97 w 99"/>
                    <a:gd name="T93" fmla="*/ 4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9" h="85">
                      <a:moveTo>
                        <a:pt x="97" y="40"/>
                      </a:moveTo>
                      <a:cubicBezTo>
                        <a:pt x="97" y="40"/>
                        <a:pt x="97" y="40"/>
                        <a:pt x="97" y="40"/>
                      </a:cubicBezTo>
                      <a:cubicBezTo>
                        <a:pt x="97" y="40"/>
                        <a:pt x="97" y="41"/>
                        <a:pt x="96" y="41"/>
                      </a:cubicBezTo>
                      <a:cubicBezTo>
                        <a:pt x="95" y="40"/>
                        <a:pt x="94" y="38"/>
                        <a:pt x="93" y="36"/>
                      </a:cubicBezTo>
                      <a:cubicBezTo>
                        <a:pt x="92" y="35"/>
                        <a:pt x="93" y="34"/>
                        <a:pt x="92" y="33"/>
                      </a:cubicBezTo>
                      <a:cubicBezTo>
                        <a:pt x="91" y="32"/>
                        <a:pt x="91" y="33"/>
                        <a:pt x="91" y="33"/>
                      </a:cubicBezTo>
                      <a:cubicBezTo>
                        <a:pt x="90" y="32"/>
                        <a:pt x="91" y="28"/>
                        <a:pt x="90" y="27"/>
                      </a:cubicBezTo>
                      <a:cubicBezTo>
                        <a:pt x="84" y="30"/>
                        <a:pt x="85" y="11"/>
                        <a:pt x="81" y="11"/>
                      </a:cubicBezTo>
                      <a:cubicBezTo>
                        <a:pt x="79" y="11"/>
                        <a:pt x="81" y="0"/>
                        <a:pt x="78" y="1"/>
                      </a:cubicBezTo>
                      <a:cubicBezTo>
                        <a:pt x="75" y="1"/>
                        <a:pt x="75" y="14"/>
                        <a:pt x="74" y="16"/>
                      </a:cubicBezTo>
                      <a:cubicBezTo>
                        <a:pt x="73" y="17"/>
                        <a:pt x="71" y="22"/>
                        <a:pt x="69" y="19"/>
                      </a:cubicBezTo>
                      <a:cubicBezTo>
                        <a:pt x="68" y="19"/>
                        <a:pt x="63" y="15"/>
                        <a:pt x="62" y="14"/>
                      </a:cubicBezTo>
                      <a:cubicBezTo>
                        <a:pt x="61" y="12"/>
                        <a:pt x="61" y="12"/>
                        <a:pt x="61" y="10"/>
                      </a:cubicBezTo>
                      <a:cubicBezTo>
                        <a:pt x="62" y="10"/>
                        <a:pt x="62" y="10"/>
                        <a:pt x="63" y="9"/>
                      </a:cubicBezTo>
                      <a:cubicBezTo>
                        <a:pt x="63" y="10"/>
                        <a:pt x="63" y="12"/>
                        <a:pt x="64" y="11"/>
                      </a:cubicBezTo>
                      <a:cubicBezTo>
                        <a:pt x="64" y="10"/>
                        <a:pt x="64" y="9"/>
                        <a:pt x="63" y="9"/>
                      </a:cubicBezTo>
                      <a:cubicBezTo>
                        <a:pt x="65" y="6"/>
                        <a:pt x="63" y="5"/>
                        <a:pt x="63" y="5"/>
                      </a:cubicBezTo>
                      <a:cubicBezTo>
                        <a:pt x="60" y="4"/>
                        <a:pt x="57" y="4"/>
                        <a:pt x="54" y="2"/>
                      </a:cubicBezTo>
                      <a:cubicBezTo>
                        <a:pt x="53" y="2"/>
                        <a:pt x="53" y="2"/>
                        <a:pt x="52" y="2"/>
                      </a:cubicBezTo>
                      <a:cubicBezTo>
                        <a:pt x="53" y="3"/>
                        <a:pt x="53" y="3"/>
                        <a:pt x="53" y="4"/>
                      </a:cubicBezTo>
                      <a:cubicBezTo>
                        <a:pt x="51" y="7"/>
                        <a:pt x="45" y="6"/>
                        <a:pt x="46" y="12"/>
                      </a:cubicBezTo>
                      <a:cubicBezTo>
                        <a:pt x="45" y="12"/>
                        <a:pt x="42" y="12"/>
                        <a:pt x="42" y="12"/>
                      </a:cubicBezTo>
                      <a:cubicBezTo>
                        <a:pt x="43" y="11"/>
                        <a:pt x="37" y="9"/>
                        <a:pt x="34" y="13"/>
                      </a:cubicBezTo>
                      <a:cubicBezTo>
                        <a:pt x="33" y="14"/>
                        <a:pt x="29" y="19"/>
                        <a:pt x="29" y="19"/>
                      </a:cubicBezTo>
                      <a:cubicBezTo>
                        <a:pt x="29" y="19"/>
                        <a:pt x="30" y="17"/>
                        <a:pt x="29" y="17"/>
                      </a:cubicBezTo>
                      <a:cubicBezTo>
                        <a:pt x="25" y="18"/>
                        <a:pt x="26" y="25"/>
                        <a:pt x="23" y="25"/>
                      </a:cubicBezTo>
                      <a:cubicBezTo>
                        <a:pt x="21" y="25"/>
                        <a:pt x="12" y="28"/>
                        <a:pt x="11" y="29"/>
                      </a:cubicBezTo>
                      <a:cubicBezTo>
                        <a:pt x="3" y="32"/>
                        <a:pt x="3" y="35"/>
                        <a:pt x="2" y="43"/>
                      </a:cubicBezTo>
                      <a:cubicBezTo>
                        <a:pt x="2" y="42"/>
                        <a:pt x="0" y="41"/>
                        <a:pt x="0" y="42"/>
                      </a:cubicBezTo>
                      <a:cubicBezTo>
                        <a:pt x="0" y="49"/>
                        <a:pt x="5" y="57"/>
                        <a:pt x="2" y="64"/>
                      </a:cubicBezTo>
                      <a:cubicBezTo>
                        <a:pt x="1" y="72"/>
                        <a:pt x="7" y="75"/>
                        <a:pt x="12" y="68"/>
                      </a:cubicBezTo>
                      <a:cubicBezTo>
                        <a:pt x="12" y="67"/>
                        <a:pt x="21" y="66"/>
                        <a:pt x="24" y="63"/>
                      </a:cubicBezTo>
                      <a:cubicBezTo>
                        <a:pt x="28" y="61"/>
                        <a:pt x="35" y="59"/>
                        <a:pt x="40" y="59"/>
                      </a:cubicBezTo>
                      <a:cubicBezTo>
                        <a:pt x="41" y="61"/>
                        <a:pt x="42" y="61"/>
                        <a:pt x="44" y="62"/>
                      </a:cubicBezTo>
                      <a:cubicBezTo>
                        <a:pt x="44" y="62"/>
                        <a:pt x="45" y="66"/>
                        <a:pt x="46" y="67"/>
                      </a:cubicBezTo>
                      <a:cubicBezTo>
                        <a:pt x="44" y="73"/>
                        <a:pt x="51" y="68"/>
                        <a:pt x="54" y="65"/>
                      </a:cubicBezTo>
                      <a:cubicBezTo>
                        <a:pt x="53" y="66"/>
                        <a:pt x="50" y="72"/>
                        <a:pt x="49" y="71"/>
                      </a:cubicBezTo>
                      <a:cubicBezTo>
                        <a:pt x="51" y="73"/>
                        <a:pt x="52" y="70"/>
                        <a:pt x="53" y="70"/>
                      </a:cubicBezTo>
                      <a:cubicBezTo>
                        <a:pt x="55" y="70"/>
                        <a:pt x="52" y="72"/>
                        <a:pt x="52" y="73"/>
                      </a:cubicBezTo>
                      <a:cubicBezTo>
                        <a:pt x="53" y="74"/>
                        <a:pt x="58" y="73"/>
                        <a:pt x="55" y="76"/>
                      </a:cubicBezTo>
                      <a:cubicBezTo>
                        <a:pt x="54" y="78"/>
                        <a:pt x="55" y="80"/>
                        <a:pt x="57" y="81"/>
                      </a:cubicBezTo>
                      <a:cubicBezTo>
                        <a:pt x="58" y="82"/>
                        <a:pt x="63" y="84"/>
                        <a:pt x="65" y="82"/>
                      </a:cubicBezTo>
                      <a:cubicBezTo>
                        <a:pt x="68" y="80"/>
                        <a:pt x="69" y="85"/>
                        <a:pt x="72" y="82"/>
                      </a:cubicBezTo>
                      <a:cubicBezTo>
                        <a:pt x="72" y="81"/>
                        <a:pt x="79" y="79"/>
                        <a:pt x="80" y="79"/>
                      </a:cubicBezTo>
                      <a:cubicBezTo>
                        <a:pt x="84" y="74"/>
                        <a:pt x="86" y="66"/>
                        <a:pt x="91" y="62"/>
                      </a:cubicBezTo>
                      <a:cubicBezTo>
                        <a:pt x="93" y="58"/>
                        <a:pt x="99" y="43"/>
                        <a:pt x="98" y="40"/>
                      </a:cubicBezTo>
                      <a:cubicBezTo>
                        <a:pt x="98" y="40"/>
                        <a:pt x="98" y="40"/>
                        <a:pt x="97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2" name="Freeform 189">
                  <a:extLst>
                    <a:ext uri="{FF2B5EF4-FFF2-40B4-BE49-F238E27FC236}">
                      <a16:creationId xmlns:a16="http://schemas.microsoft.com/office/drawing/2014/main" id="{1C34CDBC-0A80-469E-AD62-CDA1A6FD5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5188" y="4970463"/>
                  <a:ext cx="1588" cy="3175"/>
                </a:xfrm>
                <a:custGeom>
                  <a:avLst/>
                  <a:gdLst>
                    <a:gd name="T0" fmla="*/ 1 w 3"/>
                    <a:gd name="T1" fmla="*/ 0 h 3"/>
                    <a:gd name="T2" fmla="*/ 2 w 3"/>
                    <a:gd name="T3" fmla="*/ 1 h 3"/>
                    <a:gd name="T4" fmla="*/ 1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3"/>
                        <a:pt x="2" y="1"/>
                        <a:pt x="2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3" name="Freeform 190">
                  <a:extLst>
                    <a:ext uri="{FF2B5EF4-FFF2-40B4-BE49-F238E27FC236}">
                      <a16:creationId xmlns:a16="http://schemas.microsoft.com/office/drawing/2014/main" id="{9CBC30CC-A8FE-419E-A0C4-9BF9035A9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1688" y="4957763"/>
                  <a:ext cx="1588" cy="6350"/>
                </a:xfrm>
                <a:custGeom>
                  <a:avLst/>
                  <a:gdLst>
                    <a:gd name="T0" fmla="*/ 0 w 2"/>
                    <a:gd name="T1" fmla="*/ 4 h 8"/>
                    <a:gd name="T2" fmla="*/ 0 w 2"/>
                    <a:gd name="T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8">
                      <a:moveTo>
                        <a:pt x="0" y="4"/>
                      </a:moveTo>
                      <a:cubicBezTo>
                        <a:pt x="0" y="8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4" name="Freeform 191">
                  <a:extLst>
                    <a:ext uri="{FF2B5EF4-FFF2-40B4-BE49-F238E27FC236}">
                      <a16:creationId xmlns:a16="http://schemas.microsoft.com/office/drawing/2014/main" id="{182DC67F-7871-4EB5-B395-B318FF770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3913" y="4981575"/>
                  <a:ext cx="3175" cy="158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0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5" name="Freeform 192">
                  <a:extLst>
                    <a:ext uri="{FF2B5EF4-FFF2-40B4-BE49-F238E27FC236}">
                      <a16:creationId xmlns:a16="http://schemas.microsoft.com/office/drawing/2014/main" id="{63D9AF3C-8AA4-4ADC-8840-6A52DA65B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2163" y="4949825"/>
                  <a:ext cx="3175" cy="1588"/>
                </a:xfrm>
                <a:custGeom>
                  <a:avLst/>
                  <a:gdLst>
                    <a:gd name="T0" fmla="*/ 0 w 5"/>
                    <a:gd name="T1" fmla="*/ 1 h 3"/>
                    <a:gd name="T2" fmla="*/ 0 w 5"/>
                    <a:gd name="T3" fmla="*/ 1 h 3"/>
                    <a:gd name="T4" fmla="*/ 3 w 5"/>
                    <a:gd name="T5" fmla="*/ 1 h 3"/>
                    <a:gd name="T6" fmla="*/ 0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5" y="3"/>
                        <a:pt x="3" y="1"/>
                      </a:cubicBezTo>
                      <a:cubicBezTo>
                        <a:pt x="2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6" name="Freeform 193">
                  <a:extLst>
                    <a:ext uri="{FF2B5EF4-FFF2-40B4-BE49-F238E27FC236}">
                      <a16:creationId xmlns:a16="http://schemas.microsoft.com/office/drawing/2014/main" id="{183DF26F-889C-471A-A59D-3F4B0A1152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8513" y="4962525"/>
                  <a:ext cx="11113" cy="12700"/>
                </a:xfrm>
                <a:custGeom>
                  <a:avLst/>
                  <a:gdLst>
                    <a:gd name="T0" fmla="*/ 4 w 13"/>
                    <a:gd name="T1" fmla="*/ 1 h 17"/>
                    <a:gd name="T2" fmla="*/ 13 w 13"/>
                    <a:gd name="T3" fmla="*/ 0 h 17"/>
                    <a:gd name="T4" fmla="*/ 13 w 13"/>
                    <a:gd name="T5" fmla="*/ 0 h 17"/>
                    <a:gd name="T6" fmla="*/ 4 w 13"/>
                    <a:gd name="T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7">
                      <a:moveTo>
                        <a:pt x="4" y="1"/>
                      </a:moveTo>
                      <a:cubicBezTo>
                        <a:pt x="0" y="17"/>
                        <a:pt x="13" y="2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1"/>
                        <a:pt x="5" y="1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7" name="Freeform 194">
                  <a:extLst>
                    <a:ext uri="{FF2B5EF4-FFF2-40B4-BE49-F238E27FC236}">
                      <a16:creationId xmlns:a16="http://schemas.microsoft.com/office/drawing/2014/main" id="{CC797041-6DF3-4D50-997A-ADD13217C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9625" y="4957763"/>
                  <a:ext cx="1588" cy="3175"/>
                </a:xfrm>
                <a:custGeom>
                  <a:avLst/>
                  <a:gdLst>
                    <a:gd name="T0" fmla="*/ 0 w 1"/>
                    <a:gd name="T1" fmla="*/ 3 h 4"/>
                    <a:gd name="T2" fmla="*/ 1 w 1"/>
                    <a:gd name="T3" fmla="*/ 4 h 4"/>
                    <a:gd name="T4" fmla="*/ 1 w 1"/>
                    <a:gd name="T5" fmla="*/ 2 h 4"/>
                    <a:gd name="T6" fmla="*/ 0 w 1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3"/>
                      </a:move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1" y="4"/>
                        <a:pt x="1" y="2"/>
                        <a:pt x="1" y="2"/>
                      </a:cubicBezTo>
                      <a:cubicBezTo>
                        <a:pt x="0" y="0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90D981D-2F9A-4BB4-BEBF-D98BE74B0631}"/>
                </a:ext>
              </a:extLst>
            </p:cNvPr>
            <p:cNvGrpSpPr/>
            <p:nvPr/>
          </p:nvGrpSpPr>
          <p:grpSpPr>
            <a:xfrm>
              <a:off x="7172575" y="4022463"/>
              <a:ext cx="576064" cy="576064"/>
              <a:chOff x="2999176" y="3929213"/>
              <a:chExt cx="576064" cy="57606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4BF8EB5-7922-4257-A5E5-EECEC7729503}"/>
                  </a:ext>
                </a:extLst>
              </p:cNvPr>
              <p:cNvSpPr/>
              <p:nvPr/>
            </p:nvSpPr>
            <p:spPr>
              <a:xfrm>
                <a:off x="2999176" y="3929213"/>
                <a:ext cx="576064" cy="57606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7DD17E4-117A-44C3-9CA1-DD5C607F9DC1}"/>
                  </a:ext>
                </a:extLst>
              </p:cNvPr>
              <p:cNvGrpSpPr/>
              <p:nvPr/>
            </p:nvGrpSpPr>
            <p:grpSpPr>
              <a:xfrm>
                <a:off x="3128869" y="4094575"/>
                <a:ext cx="329300" cy="245339"/>
                <a:chOff x="2044700" y="5510213"/>
                <a:chExt cx="479425" cy="357188"/>
              </a:xfrm>
              <a:solidFill>
                <a:schemeClr val="bg1"/>
              </a:solidFill>
            </p:grpSpPr>
            <p:sp>
              <p:nvSpPr>
                <p:cNvPr id="17" name="Freeform 236">
                  <a:extLst>
                    <a:ext uri="{FF2B5EF4-FFF2-40B4-BE49-F238E27FC236}">
                      <a16:creationId xmlns:a16="http://schemas.microsoft.com/office/drawing/2014/main" id="{B5C3E571-631B-4202-8274-F22C0D9245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44700" y="5510213"/>
                  <a:ext cx="479425" cy="357188"/>
                </a:xfrm>
                <a:custGeom>
                  <a:avLst/>
                  <a:gdLst>
                    <a:gd name="T0" fmla="*/ 614 w 624"/>
                    <a:gd name="T1" fmla="*/ 355 h 464"/>
                    <a:gd name="T2" fmla="*/ 535 w 624"/>
                    <a:gd name="T3" fmla="*/ 461 h 464"/>
                    <a:gd name="T4" fmla="*/ 519 w 624"/>
                    <a:gd name="T5" fmla="*/ 464 h 464"/>
                    <a:gd name="T6" fmla="*/ 65 w 624"/>
                    <a:gd name="T7" fmla="*/ 464 h 464"/>
                    <a:gd name="T8" fmla="*/ 0 w 624"/>
                    <a:gd name="T9" fmla="*/ 399 h 464"/>
                    <a:gd name="T10" fmla="*/ 0 w 624"/>
                    <a:gd name="T11" fmla="*/ 394 h 464"/>
                    <a:gd name="T12" fmla="*/ 0 w 624"/>
                    <a:gd name="T13" fmla="*/ 124 h 464"/>
                    <a:gd name="T14" fmla="*/ 0 w 624"/>
                    <a:gd name="T15" fmla="*/ 59 h 464"/>
                    <a:gd name="T16" fmla="*/ 4 w 624"/>
                    <a:gd name="T17" fmla="*/ 48 h 464"/>
                    <a:gd name="T18" fmla="*/ 15 w 624"/>
                    <a:gd name="T19" fmla="*/ 44 h 464"/>
                    <a:gd name="T20" fmla="*/ 37 w 624"/>
                    <a:gd name="T21" fmla="*/ 44 h 464"/>
                    <a:gd name="T22" fmla="*/ 75 w 624"/>
                    <a:gd name="T23" fmla="*/ 0 h 464"/>
                    <a:gd name="T24" fmla="*/ 579 w 624"/>
                    <a:gd name="T25" fmla="*/ 0 h 464"/>
                    <a:gd name="T26" fmla="*/ 614 w 624"/>
                    <a:gd name="T27" fmla="*/ 32 h 464"/>
                    <a:gd name="T28" fmla="*/ 614 w 624"/>
                    <a:gd name="T29" fmla="*/ 355 h 464"/>
                    <a:gd name="T30" fmla="*/ 554 w 624"/>
                    <a:gd name="T31" fmla="*/ 74 h 464"/>
                    <a:gd name="T32" fmla="*/ 30 w 624"/>
                    <a:gd name="T33" fmla="*/ 74 h 464"/>
                    <a:gd name="T34" fmla="*/ 30 w 624"/>
                    <a:gd name="T35" fmla="*/ 124 h 464"/>
                    <a:gd name="T36" fmla="*/ 30 w 624"/>
                    <a:gd name="T37" fmla="*/ 394 h 464"/>
                    <a:gd name="T38" fmla="*/ 30 w 624"/>
                    <a:gd name="T39" fmla="*/ 399 h 464"/>
                    <a:gd name="T40" fmla="*/ 65 w 624"/>
                    <a:gd name="T41" fmla="*/ 434 h 464"/>
                    <a:gd name="T42" fmla="*/ 519 w 624"/>
                    <a:gd name="T43" fmla="*/ 434 h 464"/>
                    <a:gd name="T44" fmla="*/ 554 w 624"/>
                    <a:gd name="T45" fmla="*/ 399 h 464"/>
                    <a:gd name="T46" fmla="*/ 554 w 624"/>
                    <a:gd name="T47" fmla="*/ 394 h 464"/>
                    <a:gd name="T48" fmla="*/ 554 w 624"/>
                    <a:gd name="T49" fmla="*/ 124 h 464"/>
                    <a:gd name="T50" fmla="*/ 554 w 624"/>
                    <a:gd name="T51" fmla="*/ 7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24" h="464">
                      <a:moveTo>
                        <a:pt x="614" y="355"/>
                      </a:moveTo>
                      <a:cubicBezTo>
                        <a:pt x="613" y="377"/>
                        <a:pt x="624" y="460"/>
                        <a:pt x="535" y="461"/>
                      </a:cubicBezTo>
                      <a:cubicBezTo>
                        <a:pt x="530" y="463"/>
                        <a:pt x="525" y="464"/>
                        <a:pt x="519" y="464"/>
                      </a:cubicBezTo>
                      <a:cubicBezTo>
                        <a:pt x="65" y="464"/>
                        <a:pt x="65" y="464"/>
                        <a:pt x="65" y="464"/>
                      </a:cubicBezTo>
                      <a:cubicBezTo>
                        <a:pt x="29" y="464"/>
                        <a:pt x="0" y="435"/>
                        <a:pt x="0" y="399"/>
                      </a:cubicBezTo>
                      <a:cubicBezTo>
                        <a:pt x="0" y="394"/>
                        <a:pt x="0" y="394"/>
                        <a:pt x="0" y="39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5"/>
                        <a:pt x="2" y="51"/>
                        <a:pt x="4" y="48"/>
                      </a:cubicBezTo>
                      <a:cubicBezTo>
                        <a:pt x="7" y="46"/>
                        <a:pt x="11" y="44"/>
                        <a:pt x="15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90" y="35"/>
                        <a:pt x="75" y="0"/>
                        <a:pt x="75" y="0"/>
                      </a:cubicBezTo>
                      <a:cubicBezTo>
                        <a:pt x="579" y="0"/>
                        <a:pt x="579" y="0"/>
                        <a:pt x="579" y="0"/>
                      </a:cubicBezTo>
                      <a:cubicBezTo>
                        <a:pt x="598" y="0"/>
                        <a:pt x="614" y="8"/>
                        <a:pt x="614" y="32"/>
                      </a:cubicBezTo>
                      <a:lnTo>
                        <a:pt x="614" y="355"/>
                      </a:lnTo>
                      <a:close/>
                      <a:moveTo>
                        <a:pt x="554" y="74"/>
                      </a:moveTo>
                      <a:cubicBezTo>
                        <a:pt x="30" y="74"/>
                        <a:pt x="30" y="74"/>
                        <a:pt x="30" y="74"/>
                      </a:cubicBezTo>
                      <a:cubicBezTo>
                        <a:pt x="30" y="124"/>
                        <a:pt x="30" y="124"/>
                        <a:pt x="30" y="124"/>
                      </a:cubicBezTo>
                      <a:cubicBezTo>
                        <a:pt x="30" y="394"/>
                        <a:pt x="30" y="394"/>
                        <a:pt x="30" y="394"/>
                      </a:cubicBezTo>
                      <a:cubicBezTo>
                        <a:pt x="30" y="399"/>
                        <a:pt x="30" y="399"/>
                        <a:pt x="30" y="399"/>
                      </a:cubicBezTo>
                      <a:cubicBezTo>
                        <a:pt x="30" y="418"/>
                        <a:pt x="46" y="434"/>
                        <a:pt x="65" y="434"/>
                      </a:cubicBezTo>
                      <a:cubicBezTo>
                        <a:pt x="519" y="434"/>
                        <a:pt x="519" y="434"/>
                        <a:pt x="519" y="434"/>
                      </a:cubicBezTo>
                      <a:cubicBezTo>
                        <a:pt x="538" y="434"/>
                        <a:pt x="554" y="418"/>
                        <a:pt x="554" y="399"/>
                      </a:cubicBezTo>
                      <a:cubicBezTo>
                        <a:pt x="554" y="394"/>
                        <a:pt x="554" y="394"/>
                        <a:pt x="554" y="394"/>
                      </a:cubicBezTo>
                      <a:cubicBezTo>
                        <a:pt x="554" y="124"/>
                        <a:pt x="554" y="124"/>
                        <a:pt x="554" y="124"/>
                      </a:cubicBezTo>
                      <a:lnTo>
                        <a:pt x="554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8" name="Freeform 237">
                  <a:extLst>
                    <a:ext uri="{FF2B5EF4-FFF2-40B4-BE49-F238E27FC236}">
                      <a16:creationId xmlns:a16="http://schemas.microsoft.com/office/drawing/2014/main" id="{3485A210-76D3-44CF-ABCB-D5CB200D8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713" y="5668963"/>
                  <a:ext cx="176213" cy="17463"/>
                </a:xfrm>
                <a:custGeom>
                  <a:avLst/>
                  <a:gdLst>
                    <a:gd name="T0" fmla="*/ 0 w 229"/>
                    <a:gd name="T1" fmla="*/ 12 h 24"/>
                    <a:gd name="T2" fmla="*/ 12 w 229"/>
                    <a:gd name="T3" fmla="*/ 0 h 24"/>
                    <a:gd name="T4" fmla="*/ 217 w 229"/>
                    <a:gd name="T5" fmla="*/ 0 h 24"/>
                    <a:gd name="T6" fmla="*/ 229 w 229"/>
                    <a:gd name="T7" fmla="*/ 12 h 24"/>
                    <a:gd name="T8" fmla="*/ 217 w 229"/>
                    <a:gd name="T9" fmla="*/ 24 h 24"/>
                    <a:gd name="T10" fmla="*/ 12 w 229"/>
                    <a:gd name="T11" fmla="*/ 24 h 24"/>
                    <a:gd name="T12" fmla="*/ 0 w 229"/>
                    <a:gd name="T1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9" h="24">
                      <a:moveTo>
                        <a:pt x="0" y="12"/>
                      </a:move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224" y="0"/>
                        <a:pt x="229" y="5"/>
                        <a:pt x="229" y="12"/>
                      </a:cubicBezTo>
                      <a:cubicBezTo>
                        <a:pt x="229" y="18"/>
                        <a:pt x="224" y="24"/>
                        <a:pt x="21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5" y="24"/>
                        <a:pt x="0" y="18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9" name="Freeform 238">
                  <a:extLst>
                    <a:ext uri="{FF2B5EF4-FFF2-40B4-BE49-F238E27FC236}">
                      <a16:creationId xmlns:a16="http://schemas.microsoft.com/office/drawing/2014/main" id="{15229C0D-EC59-436B-BC9B-17336BA57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713" y="5749925"/>
                  <a:ext cx="176213" cy="19050"/>
                </a:xfrm>
                <a:custGeom>
                  <a:avLst/>
                  <a:gdLst>
                    <a:gd name="T0" fmla="*/ 12 w 229"/>
                    <a:gd name="T1" fmla="*/ 24 h 24"/>
                    <a:gd name="T2" fmla="*/ 217 w 229"/>
                    <a:gd name="T3" fmla="*/ 24 h 24"/>
                    <a:gd name="T4" fmla="*/ 229 w 229"/>
                    <a:gd name="T5" fmla="*/ 12 h 24"/>
                    <a:gd name="T6" fmla="*/ 217 w 229"/>
                    <a:gd name="T7" fmla="*/ 0 h 24"/>
                    <a:gd name="T8" fmla="*/ 12 w 229"/>
                    <a:gd name="T9" fmla="*/ 0 h 24"/>
                    <a:gd name="T10" fmla="*/ 0 w 229"/>
                    <a:gd name="T11" fmla="*/ 12 h 24"/>
                    <a:gd name="T12" fmla="*/ 12 w 229"/>
                    <a:gd name="T1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9" h="24">
                      <a:moveTo>
                        <a:pt x="12" y="24"/>
                      </a:moveTo>
                      <a:cubicBezTo>
                        <a:pt x="217" y="24"/>
                        <a:pt x="217" y="24"/>
                        <a:pt x="217" y="24"/>
                      </a:cubicBezTo>
                      <a:cubicBezTo>
                        <a:pt x="224" y="24"/>
                        <a:pt x="229" y="18"/>
                        <a:pt x="229" y="12"/>
                      </a:cubicBezTo>
                      <a:cubicBezTo>
                        <a:pt x="229" y="5"/>
                        <a:pt x="224" y="0"/>
                        <a:pt x="217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0" name="Freeform 239">
                  <a:extLst>
                    <a:ext uri="{FF2B5EF4-FFF2-40B4-BE49-F238E27FC236}">
                      <a16:creationId xmlns:a16="http://schemas.microsoft.com/office/drawing/2014/main" id="{C9B33896-F136-4155-90D4-144159B23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713" y="5708650"/>
                  <a:ext cx="176213" cy="19050"/>
                </a:xfrm>
                <a:custGeom>
                  <a:avLst/>
                  <a:gdLst>
                    <a:gd name="T0" fmla="*/ 12 w 229"/>
                    <a:gd name="T1" fmla="*/ 24 h 24"/>
                    <a:gd name="T2" fmla="*/ 217 w 229"/>
                    <a:gd name="T3" fmla="*/ 24 h 24"/>
                    <a:gd name="T4" fmla="*/ 229 w 229"/>
                    <a:gd name="T5" fmla="*/ 12 h 24"/>
                    <a:gd name="T6" fmla="*/ 217 w 229"/>
                    <a:gd name="T7" fmla="*/ 0 h 24"/>
                    <a:gd name="T8" fmla="*/ 12 w 229"/>
                    <a:gd name="T9" fmla="*/ 0 h 24"/>
                    <a:gd name="T10" fmla="*/ 0 w 229"/>
                    <a:gd name="T11" fmla="*/ 12 h 24"/>
                    <a:gd name="T12" fmla="*/ 12 w 229"/>
                    <a:gd name="T1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9" h="24">
                      <a:moveTo>
                        <a:pt x="12" y="24"/>
                      </a:moveTo>
                      <a:cubicBezTo>
                        <a:pt x="217" y="24"/>
                        <a:pt x="217" y="24"/>
                        <a:pt x="217" y="24"/>
                      </a:cubicBezTo>
                      <a:cubicBezTo>
                        <a:pt x="224" y="24"/>
                        <a:pt x="229" y="19"/>
                        <a:pt x="229" y="12"/>
                      </a:cubicBezTo>
                      <a:cubicBezTo>
                        <a:pt x="229" y="6"/>
                        <a:pt x="224" y="0"/>
                        <a:pt x="217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1" name="Freeform 240">
                  <a:extLst>
                    <a:ext uri="{FF2B5EF4-FFF2-40B4-BE49-F238E27FC236}">
                      <a16:creationId xmlns:a16="http://schemas.microsoft.com/office/drawing/2014/main" id="{8A9C8F51-91FE-4473-A8ED-298745739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3913" y="5654675"/>
                  <a:ext cx="150813" cy="168275"/>
                </a:xfrm>
                <a:custGeom>
                  <a:avLst/>
                  <a:gdLst>
                    <a:gd name="T0" fmla="*/ 0 w 196"/>
                    <a:gd name="T1" fmla="*/ 0 h 218"/>
                    <a:gd name="T2" fmla="*/ 0 w 196"/>
                    <a:gd name="T3" fmla="*/ 218 h 218"/>
                    <a:gd name="T4" fmla="*/ 196 w 196"/>
                    <a:gd name="T5" fmla="*/ 218 h 218"/>
                    <a:gd name="T6" fmla="*/ 196 w 196"/>
                    <a:gd name="T7" fmla="*/ 0 h 218"/>
                    <a:gd name="T8" fmla="*/ 0 w 196"/>
                    <a:gd name="T9" fmla="*/ 0 h 218"/>
                    <a:gd name="T10" fmla="*/ 7 w 196"/>
                    <a:gd name="T11" fmla="*/ 208 h 218"/>
                    <a:gd name="T12" fmla="*/ 13 w 196"/>
                    <a:gd name="T13" fmla="*/ 181 h 218"/>
                    <a:gd name="T14" fmla="*/ 27 w 196"/>
                    <a:gd name="T15" fmla="*/ 162 h 218"/>
                    <a:gd name="T16" fmla="*/ 63 w 196"/>
                    <a:gd name="T17" fmla="*/ 145 h 218"/>
                    <a:gd name="T18" fmla="*/ 79 w 196"/>
                    <a:gd name="T19" fmla="*/ 133 h 218"/>
                    <a:gd name="T20" fmla="*/ 79 w 196"/>
                    <a:gd name="T21" fmla="*/ 133 h 218"/>
                    <a:gd name="T22" fmla="*/ 79 w 196"/>
                    <a:gd name="T23" fmla="*/ 128 h 218"/>
                    <a:gd name="T24" fmla="*/ 67 w 196"/>
                    <a:gd name="T25" fmla="*/ 110 h 218"/>
                    <a:gd name="T26" fmla="*/ 63 w 196"/>
                    <a:gd name="T27" fmla="*/ 75 h 218"/>
                    <a:gd name="T28" fmla="*/ 78 w 196"/>
                    <a:gd name="T29" fmla="*/ 50 h 218"/>
                    <a:gd name="T30" fmla="*/ 121 w 196"/>
                    <a:gd name="T31" fmla="*/ 48 h 218"/>
                    <a:gd name="T32" fmla="*/ 137 w 196"/>
                    <a:gd name="T33" fmla="*/ 56 h 218"/>
                    <a:gd name="T34" fmla="*/ 139 w 196"/>
                    <a:gd name="T35" fmla="*/ 76 h 218"/>
                    <a:gd name="T36" fmla="*/ 133 w 196"/>
                    <a:gd name="T37" fmla="*/ 93 h 218"/>
                    <a:gd name="T38" fmla="*/ 132 w 196"/>
                    <a:gd name="T39" fmla="*/ 112 h 218"/>
                    <a:gd name="T40" fmla="*/ 123 w 196"/>
                    <a:gd name="T41" fmla="*/ 132 h 218"/>
                    <a:gd name="T42" fmla="*/ 123 w 196"/>
                    <a:gd name="T43" fmla="*/ 133 h 218"/>
                    <a:gd name="T44" fmla="*/ 123 w 196"/>
                    <a:gd name="T45" fmla="*/ 133 h 218"/>
                    <a:gd name="T46" fmla="*/ 145 w 196"/>
                    <a:gd name="T47" fmla="*/ 150 h 218"/>
                    <a:gd name="T48" fmla="*/ 177 w 196"/>
                    <a:gd name="T49" fmla="*/ 178 h 218"/>
                    <a:gd name="T50" fmla="*/ 183 w 196"/>
                    <a:gd name="T51" fmla="*/ 209 h 218"/>
                    <a:gd name="T52" fmla="*/ 7 w 196"/>
                    <a:gd name="T53" fmla="*/ 208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6" h="218">
                      <a:moveTo>
                        <a:pt x="0" y="0"/>
                      </a:move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196" y="218"/>
                        <a:pt x="196" y="218"/>
                        <a:pt x="196" y="218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lnTo>
                        <a:pt x="0" y="0"/>
                      </a:lnTo>
                      <a:close/>
                      <a:moveTo>
                        <a:pt x="7" y="208"/>
                      </a:moveTo>
                      <a:cubicBezTo>
                        <a:pt x="7" y="208"/>
                        <a:pt x="11" y="189"/>
                        <a:pt x="13" y="181"/>
                      </a:cubicBezTo>
                      <a:cubicBezTo>
                        <a:pt x="15" y="173"/>
                        <a:pt x="14" y="169"/>
                        <a:pt x="27" y="162"/>
                      </a:cubicBezTo>
                      <a:cubicBezTo>
                        <a:pt x="40" y="155"/>
                        <a:pt x="61" y="147"/>
                        <a:pt x="63" y="145"/>
                      </a:cubicBezTo>
                      <a:cubicBezTo>
                        <a:pt x="65" y="143"/>
                        <a:pt x="77" y="135"/>
                        <a:pt x="79" y="133"/>
                      </a:cubicBezTo>
                      <a:cubicBezTo>
                        <a:pt x="79" y="133"/>
                        <a:pt x="79" y="133"/>
                        <a:pt x="79" y="133"/>
                      </a:cubicBezTo>
                      <a:cubicBezTo>
                        <a:pt x="79" y="132"/>
                        <a:pt x="79" y="130"/>
                        <a:pt x="79" y="128"/>
                      </a:cubicBezTo>
                      <a:cubicBezTo>
                        <a:pt x="77" y="122"/>
                        <a:pt x="70" y="115"/>
                        <a:pt x="67" y="110"/>
                      </a:cubicBezTo>
                      <a:cubicBezTo>
                        <a:pt x="63" y="104"/>
                        <a:pt x="62" y="90"/>
                        <a:pt x="63" y="75"/>
                      </a:cubicBezTo>
                      <a:cubicBezTo>
                        <a:pt x="64" y="60"/>
                        <a:pt x="78" y="50"/>
                        <a:pt x="78" y="50"/>
                      </a:cubicBezTo>
                      <a:cubicBezTo>
                        <a:pt x="103" y="36"/>
                        <a:pt x="114" y="45"/>
                        <a:pt x="121" y="48"/>
                      </a:cubicBezTo>
                      <a:cubicBezTo>
                        <a:pt x="128" y="50"/>
                        <a:pt x="136" y="52"/>
                        <a:pt x="137" y="56"/>
                      </a:cubicBezTo>
                      <a:cubicBezTo>
                        <a:pt x="138" y="61"/>
                        <a:pt x="139" y="71"/>
                        <a:pt x="139" y="76"/>
                      </a:cubicBezTo>
                      <a:cubicBezTo>
                        <a:pt x="139" y="82"/>
                        <a:pt x="134" y="91"/>
                        <a:pt x="133" y="93"/>
                      </a:cubicBezTo>
                      <a:cubicBezTo>
                        <a:pt x="133" y="100"/>
                        <a:pt x="132" y="110"/>
                        <a:pt x="132" y="112"/>
                      </a:cubicBezTo>
                      <a:cubicBezTo>
                        <a:pt x="131" y="117"/>
                        <a:pt x="127" y="125"/>
                        <a:pt x="123" y="132"/>
                      </a:cubicBezTo>
                      <a:cubicBezTo>
                        <a:pt x="123" y="132"/>
                        <a:pt x="123" y="132"/>
                        <a:pt x="123" y="133"/>
                      </a:cubicBezTo>
                      <a:cubicBezTo>
                        <a:pt x="123" y="133"/>
                        <a:pt x="123" y="133"/>
                        <a:pt x="123" y="133"/>
                      </a:cubicBezTo>
                      <a:cubicBezTo>
                        <a:pt x="123" y="133"/>
                        <a:pt x="121" y="138"/>
                        <a:pt x="145" y="150"/>
                      </a:cubicBezTo>
                      <a:cubicBezTo>
                        <a:pt x="168" y="162"/>
                        <a:pt x="175" y="171"/>
                        <a:pt x="177" y="178"/>
                      </a:cubicBezTo>
                      <a:cubicBezTo>
                        <a:pt x="179" y="186"/>
                        <a:pt x="183" y="209"/>
                        <a:pt x="183" y="209"/>
                      </a:cubicBezTo>
                      <a:lnTo>
                        <a:pt x="7" y="2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r" defTabSz="914400" rtl="1" eaLnBrk="1" latinLnBrk="0" hangingPunct="1"/>
                  <a:endParaRPr lang="en-AU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7C8A8FEC-AE33-4A9E-8B87-9C8C0E974837}"/>
              </a:ext>
            </a:extLst>
          </p:cNvPr>
          <p:cNvSpPr txBox="1">
            <a:spLocks/>
          </p:cNvSpPr>
          <p:nvPr/>
        </p:nvSpPr>
        <p:spPr>
          <a:xfrm>
            <a:off x="9763199" y="2422167"/>
            <a:ext cx="2297977" cy="4286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</a:rPr>
              <a:t>Billions of $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</a:rPr>
              <a:t>in funding</a:t>
            </a:r>
          </a:p>
        </p:txBody>
      </p: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21FF11F0-2D21-4419-994F-0381FB4EE89B}"/>
              </a:ext>
            </a:extLst>
          </p:cNvPr>
          <p:cNvSpPr txBox="1">
            <a:spLocks/>
          </p:cNvSpPr>
          <p:nvPr/>
        </p:nvSpPr>
        <p:spPr>
          <a:xfrm>
            <a:off x="9833430" y="3176391"/>
            <a:ext cx="2358570" cy="4286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accent6"/>
                </a:solidFill>
              </a:rPr>
              <a:t>Thousands of individual opportunities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8D672F6F-FE99-4D74-A7B5-9CDB5FFC3888}"/>
              </a:ext>
            </a:extLst>
          </p:cNvPr>
          <p:cNvSpPr txBox="1">
            <a:spLocks/>
          </p:cNvSpPr>
          <p:nvPr/>
        </p:nvSpPr>
        <p:spPr>
          <a:xfrm>
            <a:off x="10061503" y="4020213"/>
            <a:ext cx="2112041" cy="4286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Wide variety of </a:t>
            </a:r>
            <a:b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sponsors &amp; funding types</a:t>
            </a:r>
          </a:p>
        </p:txBody>
      </p: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F1313DDD-B178-4F1F-9F0E-8735D85D0676}"/>
              </a:ext>
            </a:extLst>
          </p:cNvPr>
          <p:cNvSpPr txBox="1">
            <a:spLocks/>
          </p:cNvSpPr>
          <p:nvPr/>
        </p:nvSpPr>
        <p:spPr>
          <a:xfrm>
            <a:off x="9931720" y="4964485"/>
            <a:ext cx="2260280" cy="4286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53B9CD"/>
                </a:solidFill>
              </a:rPr>
              <a:t>Global reach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1080B5BC-556E-489E-83A5-54E6BA0D95E0}"/>
              </a:ext>
            </a:extLst>
          </p:cNvPr>
          <p:cNvSpPr txBox="1">
            <a:spLocks/>
          </p:cNvSpPr>
          <p:nvPr/>
        </p:nvSpPr>
        <p:spPr>
          <a:xfrm>
            <a:off x="9770114" y="5694411"/>
            <a:ext cx="2455688" cy="63926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Millions of profiles &amp; previously awarded grants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Editorially created researcher profiles </a:t>
            </a:r>
          </a:p>
        </p:txBody>
      </p:sp>
    </p:spTree>
    <p:extLst>
      <p:ext uri="{BB962C8B-B14F-4D97-AF65-F5344CB8AC3E}">
        <p14:creationId xmlns:p14="http://schemas.microsoft.com/office/powerpoint/2010/main" val="314942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2630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lvl="0" algn="ctr">
              <a:spcAft>
                <a:spcPts val="1200"/>
              </a:spcAft>
            </a:pPr>
            <a:r>
              <a:rPr lang="en-US" sz="4000" b="1" cap="small" dirty="0">
                <a:solidFill>
                  <a:schemeClr val="tx1"/>
                </a:solidFill>
                <a:latin typeface="+mn-lt"/>
              </a:rPr>
              <a:t>Initiatives &amp; Funding Opportunities-1</a:t>
            </a:r>
            <a:endParaRPr lang="en-US" sz="4000" b="1" cap="smal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91E22-E8E3-471F-BB1C-454D6A526454}"/>
              </a:ext>
            </a:extLst>
          </p:cNvPr>
          <p:cNvSpPr txBox="1"/>
          <p:nvPr/>
        </p:nvSpPr>
        <p:spPr>
          <a:xfrm>
            <a:off x="1911333" y="806990"/>
            <a:ext cx="836725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rgbClr val="7030A0"/>
                </a:solidFill>
              </a:rPr>
              <a:t>Detailed Funding Opportunity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6065B-62B0-484F-9D4E-3E351674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152" y="1207100"/>
            <a:ext cx="7851613" cy="56435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ECBFF6-950D-486C-AD21-998706CF4B23}"/>
              </a:ext>
            </a:extLst>
          </p:cNvPr>
          <p:cNvSpPr txBox="1"/>
          <p:nvPr/>
        </p:nvSpPr>
        <p:spPr>
          <a:xfrm>
            <a:off x="93455" y="4250429"/>
            <a:ext cx="194678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All the details needed to determine eligibility, deadlines, key contacts and more!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C5C73-5762-4A75-B950-AF15E41CB836}"/>
              </a:ext>
            </a:extLst>
          </p:cNvPr>
          <p:cNvSpPr txBox="1"/>
          <p:nvPr/>
        </p:nvSpPr>
        <p:spPr>
          <a:xfrm>
            <a:off x="10149675" y="2220372"/>
            <a:ext cx="1824926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Automatically Matched to Researcher Profiles!</a:t>
            </a:r>
          </a:p>
        </p:txBody>
      </p:sp>
      <p:pic>
        <p:nvPicPr>
          <p:cNvPr id="10" name="Graphic 9" descr="Arrow: Counterclockwise curve">
            <a:extLst>
              <a:ext uri="{FF2B5EF4-FFF2-40B4-BE49-F238E27FC236}">
                <a16:creationId xmlns:a16="http://schemas.microsoft.com/office/drawing/2014/main" id="{A3B91A8C-23ED-4B3A-A3EA-14B8E9409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3841558" flipV="1">
            <a:off x="1278205" y="3404749"/>
            <a:ext cx="619043" cy="986429"/>
          </a:xfrm>
          <a:prstGeom prst="rect">
            <a:avLst/>
          </a:prstGeom>
        </p:spPr>
      </p:pic>
      <p:pic>
        <p:nvPicPr>
          <p:cNvPr id="11" name="Graphic 10" descr="Arrow: Counterclockwise curve">
            <a:extLst>
              <a:ext uri="{FF2B5EF4-FFF2-40B4-BE49-F238E27FC236}">
                <a16:creationId xmlns:a16="http://schemas.microsoft.com/office/drawing/2014/main" id="{472011CB-8588-43B7-815A-BFA3A7F8B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164029">
            <a:off x="9411647" y="2340312"/>
            <a:ext cx="685800" cy="11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2205</TotalTime>
  <Words>2226</Words>
  <Application>Microsoft Office PowerPoint</Application>
  <PresentationFormat>Widescreen</PresentationFormat>
  <Paragraphs>388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ＭＳ Ｐゴシック</vt:lpstr>
      <vt:lpstr>Arial</vt:lpstr>
      <vt:lpstr>calibri</vt:lpstr>
      <vt:lpstr>calibri</vt:lpstr>
      <vt:lpstr>Corbel</vt:lpstr>
      <vt:lpstr>Gill Sans</vt:lpstr>
      <vt:lpstr>Montserrat</vt:lpstr>
      <vt:lpstr>Myriad Pro</vt:lpstr>
      <vt:lpstr>Roboto</vt:lpstr>
      <vt:lpstr>Tahoma</vt:lpstr>
      <vt:lpstr>Times New Roman</vt:lpstr>
      <vt:lpstr>Wingdings</vt:lpstr>
      <vt:lpstr>Banded</vt:lpstr>
      <vt:lpstr>file:///E:\1a.%20SIUC-Director%20of%20Office%20of%20Sponsored%20Projects%20Administration\Reports_PI%20Expenditure%20Burn%20Rate%20Tracking\SIU%20OSPA-PI%20Available%20Spend%20Report.xlsx</vt:lpstr>
      <vt:lpstr>OSPA Outreach &amp; Collaboration  Our Role, Services, Strategies, &amp; Initiatives  To Facilitate Research Funding</vt:lpstr>
      <vt:lpstr>Agenda Topics </vt:lpstr>
      <vt:lpstr>OSPA Strategic Vision @ SIUC</vt:lpstr>
      <vt:lpstr>OSPA Strategic Vision @ SIUC</vt:lpstr>
      <vt:lpstr>Initiatives &amp; Funding Opportunities</vt:lpstr>
      <vt:lpstr>Initiatives &amp; Funding Opportunities-1</vt:lpstr>
      <vt:lpstr>Initiatives &amp; Funding Opportunities-1</vt:lpstr>
      <vt:lpstr>Initiatives &amp; Funding Opportunities-1</vt:lpstr>
      <vt:lpstr>Initiatives &amp; Funding Opportunities-1</vt:lpstr>
      <vt:lpstr>Initiatives &amp; Funding Opportunities-1</vt:lpstr>
      <vt:lpstr>Initiatives &amp; Funding Opportunities-1</vt:lpstr>
      <vt:lpstr>Initiatives &amp; Funding Opportunities-1</vt:lpstr>
      <vt:lpstr>Initiatives &amp; Funding Opportunities-1</vt:lpstr>
      <vt:lpstr>Initiatives &amp; Funding Opportunities-1</vt:lpstr>
      <vt:lpstr>Initiatives &amp; Funding Opportunities-1</vt:lpstr>
      <vt:lpstr>Initiatives &amp; Funding Opportunities-1</vt:lpstr>
      <vt:lpstr>Initiatives &amp; Funding Opportunities-1</vt:lpstr>
      <vt:lpstr>Initiatives &amp; Funding Opportunities-1</vt:lpstr>
      <vt:lpstr>Initiatives &amp; Funding Opportunities-1</vt:lpstr>
      <vt:lpstr>Initiatives &amp; Funding Opportunities-2</vt:lpstr>
      <vt:lpstr>PowerPoint Presentation</vt:lpstr>
      <vt:lpstr>Operations &amp; Business Process Improvements (Pre-Award)</vt:lpstr>
      <vt:lpstr>Operations &amp; Business Process Improvements (Pre-Award)</vt:lpstr>
      <vt:lpstr>Operations &amp; Business Process Improvements (Pre-Award)</vt:lpstr>
      <vt:lpstr>Operations &amp; Business Process Improvements (Post-Award)</vt:lpstr>
      <vt:lpstr>Managing Research With Best Technology</vt:lpstr>
      <vt:lpstr>Managing Research With Best Technology</vt:lpstr>
      <vt:lpstr>System Information &amp; Automation</vt:lpstr>
      <vt:lpstr>System Information &amp; Automation</vt:lpstr>
      <vt:lpstr>Partnership, Collaboration, &amp; Support</vt:lpstr>
      <vt:lpstr>Roles &amp; Responsibilities  (OSPA Teams – Departments – Investigators)</vt:lpstr>
      <vt:lpstr>Roles &amp; Responsibilities  (OSPA Teams – Departments – Investigators)</vt:lpstr>
      <vt:lpstr>Conflict of Interest &amp; Export Controls</vt:lpstr>
      <vt:lpstr>Realtime Reports &amp; Dashboards</vt:lpstr>
      <vt:lpstr>Adverse Impacts – Grants Management</vt:lpstr>
      <vt:lpstr>Questions &amp; Answers</vt:lpstr>
      <vt:lpstr>We Appreciate Your Time &amp; The 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Sponsored Projects Administration</dc:title>
  <dc:creator>Patrick Amihere</dc:creator>
  <cp:lastModifiedBy>Waters, Chad C</cp:lastModifiedBy>
  <cp:revision>229</cp:revision>
  <dcterms:created xsi:type="dcterms:W3CDTF">2020-10-16T21:44:28Z</dcterms:created>
  <dcterms:modified xsi:type="dcterms:W3CDTF">2021-03-16T19:11:34Z</dcterms:modified>
</cp:coreProperties>
</file>